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8" r:id="rId1"/>
  </p:sldMasterIdLst>
  <p:notesMasterIdLst>
    <p:notesMasterId r:id="rId17"/>
  </p:notesMasterIdLst>
  <p:sldIdLst>
    <p:sldId id="256" r:id="rId2"/>
    <p:sldId id="261" r:id="rId3"/>
    <p:sldId id="297" r:id="rId4"/>
    <p:sldId id="296" r:id="rId5"/>
    <p:sldId id="260" r:id="rId6"/>
    <p:sldId id="298" r:id="rId7"/>
    <p:sldId id="299" r:id="rId8"/>
    <p:sldId id="300" r:id="rId9"/>
    <p:sldId id="301" r:id="rId10"/>
    <p:sldId id="302" r:id="rId11"/>
    <p:sldId id="303" r:id="rId12"/>
    <p:sldId id="304" r:id="rId13"/>
    <p:sldId id="284" r:id="rId14"/>
    <p:sldId id="286" r:id="rId15"/>
    <p:sldId id="280" r:id="rId16"/>
  </p:sldIdLst>
  <p:sldSz cx="9144000" cy="5143500" type="screen16x9"/>
  <p:notesSz cx="6858000" cy="9144000"/>
  <p:embeddedFontLst>
    <p:embeddedFont>
      <p:font typeface="Roboto Slab" pitchFamily="2" charset="0"/>
      <p:regular r:id="rId18"/>
      <p:bold r:id="rId19"/>
    </p:embeddedFont>
    <p:embeddedFont>
      <p:font typeface="Source Sans Pro" panose="020B050303040302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0"/>
    <p:restoredTop sz="94286"/>
  </p:normalViewPr>
  <p:slideViewPr>
    <p:cSldViewPr snapToGrid="0" snapToObjects="1">
      <p:cViewPr varScale="1">
        <p:scale>
          <a:sx n="104" d="100"/>
          <a:sy n="104" d="100"/>
        </p:scale>
        <p:origin x="8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tiff>
</file>

<file path=ppt/media/image2.png>
</file>

<file path=ppt/media/image3.png>
</file>

<file path=ppt/media/image4.tiff>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1021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 : Delaware</a:t>
            </a:r>
          </a:p>
          <a:p>
            <a:r>
              <a:rPr lang="en-US" dirty="0"/>
              <a:t>NE : Nebraska</a:t>
            </a:r>
          </a:p>
        </p:txBody>
      </p:sp>
    </p:spTree>
    <p:extLst>
      <p:ext uri="{BB962C8B-B14F-4D97-AF65-F5344CB8AC3E}">
        <p14:creationId xmlns:p14="http://schemas.microsoft.com/office/powerpoint/2010/main" val="1780777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dirty="0"/>
              <a:t>– Error about one year long</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dirty="0"/>
              <a:t>– Each </a:t>
            </a:r>
            <a:r>
              <a:rPr lang="en-US" dirty="0" err="1"/>
              <a:t>gridsearch</a:t>
            </a:r>
            <a:r>
              <a:rPr lang="en-US" dirty="0"/>
              <a:t> takes &gt; 2 hours</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dirty="0"/>
          </a:p>
          <a:p>
            <a:endParaRPr lang="en-US" dirty="0"/>
          </a:p>
        </p:txBody>
      </p:sp>
    </p:spTree>
    <p:extLst>
      <p:ext uri="{BB962C8B-B14F-4D97-AF65-F5344CB8AC3E}">
        <p14:creationId xmlns:p14="http://schemas.microsoft.com/office/powerpoint/2010/main" val="2367739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dirty="0"/>
          </a:p>
          <a:p>
            <a:endParaRPr lang="en-US" dirty="0"/>
          </a:p>
        </p:txBody>
      </p:sp>
    </p:spTree>
    <p:extLst>
      <p:ext uri="{BB962C8B-B14F-4D97-AF65-F5344CB8AC3E}">
        <p14:creationId xmlns:p14="http://schemas.microsoft.com/office/powerpoint/2010/main" val="233876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bf1dbd179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bf1dbd179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abf1dbd179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abf1dbd17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31" name="Google Shape;31;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a:spcBef>
                <a:spcPts val="0"/>
              </a:spcBef>
              <a:spcAft>
                <a:spcPts val="0"/>
              </a:spcAft>
              <a:buSzPts val="3600"/>
              <a:buChar char="■"/>
              <a:defRPr sz="3600" i="1"/>
            </a:lvl9pPr>
          </a:lstStyle>
          <a:p>
            <a:endParaRPr/>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 name="Google Shape;36;p4"/>
          <p:cNvCxnSpPr>
            <a:endCxn id="34"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mailto:drmhk1511@gmail.com"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hyperlink" Target="https://github.com/DaeHyun-K/Second-Capstone" TargetMode="External"/><Relationship Id="rId4" Type="http://schemas.openxmlformats.org/officeDocument/2006/relationships/hyperlink" Target="https://www.linkedin.com/in/daehyki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https://unos.org/wp-content/uploads/OPTN-UNOS-regional-map-1-1.pn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Organ Transplant</a:t>
            </a:r>
            <a:br>
              <a:rPr lang="en" dirty="0"/>
            </a:br>
            <a:r>
              <a:rPr lang="en" dirty="0"/>
              <a:t>Analysis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Model Selection</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mc:AlternateContent xmlns:mc="http://schemas.openxmlformats.org/markup-compatibility/2006">
        <mc:Choice xmlns:a14="http://schemas.microsoft.com/office/drawing/2010/main" Requires="a14">
          <p:graphicFrame>
            <p:nvGraphicFramePr>
              <p:cNvPr id="8" name="Table 7">
                <a:extLst>
                  <a:ext uri="{FF2B5EF4-FFF2-40B4-BE49-F238E27FC236}">
                    <a16:creationId xmlns:a16="http://schemas.microsoft.com/office/drawing/2014/main" id="{C6B3BF87-B7F0-AA4D-8A4D-A0A4ADBE4048}"/>
                  </a:ext>
                </a:extLst>
              </p:cNvPr>
              <p:cNvGraphicFramePr>
                <a:graphicFrameLocks noGrp="1"/>
              </p:cNvGraphicFramePr>
              <p:nvPr>
                <p:extLst>
                  <p:ext uri="{D42A27DB-BD31-4B8C-83A1-F6EECF244321}">
                    <p14:modId xmlns:p14="http://schemas.microsoft.com/office/powerpoint/2010/main" val="564351629"/>
                  </p:ext>
                </p:extLst>
              </p:nvPr>
            </p:nvGraphicFramePr>
            <p:xfrm>
              <a:off x="995228" y="1462800"/>
              <a:ext cx="7107049" cy="2507318"/>
            </p:xfrm>
            <a:graphic>
              <a:graphicData uri="http://schemas.openxmlformats.org/drawingml/2006/table">
                <a:tbl>
                  <a:tblPr firstRow="1" firstCol="1" bandRow="1">
                    <a:tableStyleId>{9DCAF9ED-07DC-4A11-8D7F-57B35C25682E}</a:tableStyleId>
                  </a:tblPr>
                  <a:tblGrid>
                    <a:gridCol w="2082129">
                      <a:extLst>
                        <a:ext uri="{9D8B030D-6E8A-4147-A177-3AD203B41FA5}">
                          <a16:colId xmlns:a16="http://schemas.microsoft.com/office/drawing/2014/main" val="3738001776"/>
                        </a:ext>
                      </a:extLst>
                    </a:gridCol>
                    <a:gridCol w="846757">
                      <a:extLst>
                        <a:ext uri="{9D8B030D-6E8A-4147-A177-3AD203B41FA5}">
                          <a16:colId xmlns:a16="http://schemas.microsoft.com/office/drawing/2014/main" val="1638770101"/>
                        </a:ext>
                      </a:extLst>
                    </a:gridCol>
                    <a:gridCol w="846757">
                      <a:extLst>
                        <a:ext uri="{9D8B030D-6E8A-4147-A177-3AD203B41FA5}">
                          <a16:colId xmlns:a16="http://schemas.microsoft.com/office/drawing/2014/main" val="2224165380"/>
                        </a:ext>
                      </a:extLst>
                    </a:gridCol>
                    <a:gridCol w="818946">
                      <a:extLst>
                        <a:ext uri="{9D8B030D-6E8A-4147-A177-3AD203B41FA5}">
                          <a16:colId xmlns:a16="http://schemas.microsoft.com/office/drawing/2014/main" val="3669269033"/>
                        </a:ext>
                      </a:extLst>
                    </a:gridCol>
                    <a:gridCol w="846757">
                      <a:extLst>
                        <a:ext uri="{9D8B030D-6E8A-4147-A177-3AD203B41FA5}">
                          <a16:colId xmlns:a16="http://schemas.microsoft.com/office/drawing/2014/main" val="184850868"/>
                        </a:ext>
                      </a:extLst>
                    </a:gridCol>
                    <a:gridCol w="846757">
                      <a:extLst>
                        <a:ext uri="{9D8B030D-6E8A-4147-A177-3AD203B41FA5}">
                          <a16:colId xmlns:a16="http://schemas.microsoft.com/office/drawing/2014/main" val="3616558120"/>
                        </a:ext>
                      </a:extLst>
                    </a:gridCol>
                    <a:gridCol w="818946">
                      <a:extLst>
                        <a:ext uri="{9D8B030D-6E8A-4147-A177-3AD203B41FA5}">
                          <a16:colId xmlns:a16="http://schemas.microsoft.com/office/drawing/2014/main" val="2819117585"/>
                        </a:ext>
                      </a:extLst>
                    </a:gridCol>
                  </a:tblGrid>
                  <a:tr h="337689">
                    <a:tc rowSpan="2">
                      <a:txBody>
                        <a:bodyPr/>
                        <a:lstStyle/>
                        <a:p>
                          <a:pPr marL="0" marR="0" algn="ctr">
                            <a:spcBef>
                              <a:spcPts val="0"/>
                            </a:spcBef>
                            <a:spcAft>
                              <a:spcPts val="0"/>
                            </a:spcAft>
                            <a:tabLst>
                              <a:tab pos="457200" algn="l"/>
                            </a:tabLst>
                          </a:pPr>
                          <a:r>
                            <a:rPr lang="en-US" sz="1200" dirty="0">
                              <a:effectLst/>
                            </a:rPr>
                            <a:t>Algorithm</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marL="0" marR="0" algn="ctr">
                            <a:spcBef>
                              <a:spcPts val="0"/>
                            </a:spcBef>
                            <a:spcAft>
                              <a:spcPts val="0"/>
                            </a:spcAft>
                            <a:tabLst>
                              <a:tab pos="457200" algn="l"/>
                            </a:tabLst>
                          </a:pPr>
                          <a:r>
                            <a:rPr lang="en-US" sz="1200" dirty="0">
                              <a:effectLst/>
                            </a:rPr>
                            <a:t>Training Set</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marL="0" marR="0" algn="ctr">
                            <a:spcBef>
                              <a:spcPts val="0"/>
                            </a:spcBef>
                            <a:spcAft>
                              <a:spcPts val="0"/>
                            </a:spcAft>
                            <a:tabLst>
                              <a:tab pos="457200" algn="l"/>
                            </a:tabLst>
                          </a:pPr>
                          <a:r>
                            <a:rPr lang="en-US" sz="1200">
                              <a:effectLst/>
                            </a:rPr>
                            <a:t>Test Set</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2686565"/>
                      </a:ext>
                    </a:extLst>
                  </a:tr>
                  <a:tr h="337689">
                    <a:tc vMerge="1">
                      <a:txBody>
                        <a:bodyPr/>
                        <a:lstStyle/>
                        <a:p>
                          <a:endParaRPr lang="en-US"/>
                        </a:p>
                      </a:txBody>
                      <a:tcPr/>
                    </a:tc>
                    <a:tc>
                      <a:txBody>
                        <a:bodyPr/>
                        <a:lstStyle/>
                        <a:p>
                          <a:pPr marL="0" marR="0" algn="ctr">
                            <a:spcBef>
                              <a:spcPts val="0"/>
                            </a:spcBef>
                            <a:spcAft>
                              <a:spcPts val="0"/>
                            </a:spcAft>
                            <a:tabLst>
                              <a:tab pos="457200" algn="l"/>
                            </a:tabLst>
                          </a:pPr>
                          <a14:m>
                            <m:oMathPara xmlns:m="http://schemas.openxmlformats.org/officeDocument/2006/math">
                              <m:oMathParaPr>
                                <m:jc m:val="centerGroup"/>
                              </m:oMathParaPr>
                              <m:oMath xmlns:m="http://schemas.openxmlformats.org/officeDocument/2006/math">
                                <m:sSup>
                                  <m:sSupPr>
                                    <m:ctrlPr>
                                      <a:rPr lang="en-US" sz="1200" i="1" smtClean="0">
                                        <a:solidFill>
                                          <a:schemeClr val="bg1"/>
                                        </a:solidFill>
                                        <a:effectLst/>
                                        <a:latin typeface="Cambria Math" panose="02040503050406030204" pitchFamily="18" charset="0"/>
                                      </a:rPr>
                                    </m:ctrlPr>
                                  </m:sSupPr>
                                  <m:e>
                                    <m:r>
                                      <a:rPr lang="en-US" sz="1200">
                                        <a:solidFill>
                                          <a:schemeClr val="bg1"/>
                                        </a:solidFill>
                                        <a:effectLst/>
                                        <a:latin typeface="Cambria Math" panose="02040503050406030204" pitchFamily="18" charset="0"/>
                                      </a:rPr>
                                      <m:t>𝑅</m:t>
                                    </m:r>
                                  </m:e>
                                  <m:sup>
                                    <m:r>
                                      <a:rPr lang="en-US" sz="1200">
                                        <a:solidFill>
                                          <a:schemeClr val="bg1"/>
                                        </a:solidFill>
                                        <a:effectLst/>
                                        <a:latin typeface="Cambria Math" panose="02040503050406030204" pitchFamily="18" charset="0"/>
                                      </a:rPr>
                                      <m:t>2</m:t>
                                    </m:r>
                                  </m:sup>
                                </m:sSup>
                              </m:oMath>
                            </m:oMathPara>
                          </a14:m>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RMSE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MAE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14:m>
                            <m:oMathPara xmlns:m="http://schemas.openxmlformats.org/officeDocument/2006/math">
                              <m:oMathParaPr>
                                <m:jc m:val="centerGroup"/>
                              </m:oMathParaPr>
                              <m:oMath xmlns:m="http://schemas.openxmlformats.org/officeDocument/2006/math">
                                <m:sSup>
                                  <m:sSupPr>
                                    <m:ctrlPr>
                                      <a:rPr lang="en-US" sz="1200" i="1" smtClean="0">
                                        <a:solidFill>
                                          <a:schemeClr val="bg1"/>
                                        </a:solidFill>
                                        <a:effectLst/>
                                        <a:latin typeface="Cambria Math" panose="02040503050406030204" pitchFamily="18" charset="0"/>
                                      </a:rPr>
                                    </m:ctrlPr>
                                  </m:sSupPr>
                                  <m:e>
                                    <m:r>
                                      <a:rPr lang="en-US" sz="1200">
                                        <a:solidFill>
                                          <a:schemeClr val="bg1"/>
                                        </a:solidFill>
                                        <a:effectLst/>
                                        <a:latin typeface="Cambria Math" panose="02040503050406030204" pitchFamily="18" charset="0"/>
                                      </a:rPr>
                                      <m:t>𝑅</m:t>
                                    </m:r>
                                  </m:e>
                                  <m:sup>
                                    <m:r>
                                      <a:rPr lang="en-US" sz="1200">
                                        <a:solidFill>
                                          <a:schemeClr val="bg1"/>
                                        </a:solidFill>
                                        <a:effectLst/>
                                        <a:latin typeface="Cambria Math" panose="02040503050406030204" pitchFamily="18" charset="0"/>
                                      </a:rPr>
                                      <m:t>2</m:t>
                                    </m:r>
                                  </m:sup>
                                </m:sSup>
                              </m:oMath>
                            </m:oMathPara>
                          </a14:m>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RMSE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MAE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980910131"/>
                      </a:ext>
                    </a:extLst>
                  </a:tr>
                  <a:tr h="337689">
                    <a:tc>
                      <a:txBody>
                        <a:bodyPr/>
                        <a:lstStyle/>
                        <a:p>
                          <a:pPr marL="0" marR="0" algn="ctr">
                            <a:spcBef>
                              <a:spcPts val="0"/>
                            </a:spcBef>
                            <a:spcAft>
                              <a:spcPts val="0"/>
                            </a:spcAft>
                            <a:tabLst>
                              <a:tab pos="457200" algn="l"/>
                            </a:tabLst>
                          </a:pPr>
                          <a:r>
                            <a:rPr lang="en-US" sz="1200" dirty="0">
                              <a:solidFill>
                                <a:schemeClr val="bg1"/>
                              </a:solidFill>
                              <a:effectLst/>
                            </a:rPr>
                            <a:t>Dummy mean</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effectLst/>
                            </a:rPr>
                            <a:t>0</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dirty="0">
                              <a:effectLst/>
                            </a:rPr>
                            <a:t>612.0</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473.5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0</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611.4</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471.8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41864821"/>
                      </a:ext>
                    </a:extLst>
                  </a:tr>
                  <a:tr h="337689">
                    <a:tc>
                      <a:txBody>
                        <a:bodyPr/>
                        <a:lstStyle/>
                        <a:p>
                          <a:pPr marL="0" marR="0" algn="ctr">
                            <a:spcBef>
                              <a:spcPts val="0"/>
                            </a:spcBef>
                            <a:spcAft>
                              <a:spcPts val="0"/>
                            </a:spcAft>
                            <a:tabLst>
                              <a:tab pos="457200" algn="l"/>
                            </a:tabLst>
                          </a:pPr>
                          <a:r>
                            <a:rPr lang="en-US" sz="1200" dirty="0">
                              <a:solidFill>
                                <a:schemeClr val="bg1"/>
                              </a:solidFill>
                              <a:effectLst/>
                            </a:rPr>
                            <a:t>Linear Regression (k)</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0.115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dirty="0">
                              <a:effectLst/>
                            </a:rPr>
                            <a:t>575.7</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441.1</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tabLst>
                              <a:tab pos="457200" algn="l"/>
                            </a:tabLst>
                          </a:pPr>
                          <a:r>
                            <a:rPr lang="en-US" sz="1200" dirty="0">
                              <a:effectLst/>
                            </a:rPr>
                            <a:t>0.116</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574.8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a:effectLst/>
                            </a:rPr>
                            <a:t>439.1</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3470971202"/>
                      </a:ext>
                    </a:extLst>
                  </a:tr>
                  <a:tr h="661629">
                    <a:tc>
                      <a:txBody>
                        <a:bodyPr/>
                        <a:lstStyle/>
                        <a:p>
                          <a:pPr marL="0" marR="0" algn="ctr">
                            <a:spcBef>
                              <a:spcPts val="0"/>
                            </a:spcBef>
                            <a:spcAft>
                              <a:spcPts val="0"/>
                            </a:spcAft>
                            <a:tabLst>
                              <a:tab pos="457200" algn="l"/>
                            </a:tabLst>
                          </a:pPr>
                          <a:r>
                            <a:rPr lang="en-US" sz="1200" dirty="0">
                              <a:solidFill>
                                <a:schemeClr val="bg1"/>
                              </a:solidFill>
                              <a:effectLst/>
                            </a:rPr>
                            <a:t>Linear Regression</a:t>
                          </a:r>
                        </a:p>
                        <a:p>
                          <a:pPr marL="0" marR="0" algn="ctr">
                            <a:spcBef>
                              <a:spcPts val="0"/>
                            </a:spcBef>
                            <a:spcAft>
                              <a:spcPts val="0"/>
                            </a:spcAft>
                            <a:tabLst>
                              <a:tab pos="457200" algn="l"/>
                            </a:tabLst>
                          </a:pPr>
                          <a:r>
                            <a:rPr lang="en-US" sz="1200" dirty="0">
                              <a:solidFill>
                                <a:schemeClr val="bg1"/>
                              </a:solidFill>
                              <a:effectLst/>
                            </a:rPr>
                            <a:t>(Elastic Net)</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0.138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568.3</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437.5</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tabLst>
                              <a:tab pos="457200" algn="l"/>
                            </a:tabLst>
                          </a:pPr>
                          <a:r>
                            <a:rPr lang="en-US" sz="1200">
                              <a:effectLst/>
                            </a:rPr>
                            <a:t>0.137</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567.8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435.9</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1706830063"/>
                      </a:ext>
                    </a:extLst>
                  </a:tr>
                  <a:tr h="494933">
                    <a:tc>
                      <a:txBody>
                        <a:bodyPr/>
                        <a:lstStyle/>
                        <a:p>
                          <a:pPr marL="0" marR="0" algn="ctr">
                            <a:spcBef>
                              <a:spcPts val="0"/>
                            </a:spcBef>
                            <a:spcAft>
                              <a:spcPts val="0"/>
                            </a:spcAft>
                            <a:tabLst>
                              <a:tab pos="457200" algn="l"/>
                            </a:tabLst>
                          </a:pPr>
                          <a:r>
                            <a:rPr lang="en-US" sz="1200" dirty="0" err="1">
                              <a:solidFill>
                                <a:schemeClr val="bg1"/>
                              </a:solidFill>
                              <a:effectLst/>
                            </a:rPr>
                            <a:t>RandomForestRegression</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0.287</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a:effectLst/>
                            </a:rPr>
                            <a:t>517.0</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dirty="0">
                              <a:effectLst/>
                            </a:rPr>
                            <a:t>388.3</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a:effectLst/>
                            </a:rPr>
                            <a:t>0.265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524.1</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393.3</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4181955893"/>
                      </a:ext>
                    </a:extLst>
                  </a:tr>
                </a:tbl>
              </a:graphicData>
            </a:graphic>
          </p:graphicFrame>
        </mc:Choice>
        <mc:Fallback>
          <p:graphicFrame>
            <p:nvGraphicFramePr>
              <p:cNvPr id="8" name="Table 7">
                <a:extLst>
                  <a:ext uri="{FF2B5EF4-FFF2-40B4-BE49-F238E27FC236}">
                    <a16:creationId xmlns:a16="http://schemas.microsoft.com/office/drawing/2014/main" id="{C6B3BF87-B7F0-AA4D-8A4D-A0A4ADBE4048}"/>
                  </a:ext>
                </a:extLst>
              </p:cNvPr>
              <p:cNvGraphicFramePr>
                <a:graphicFrameLocks noGrp="1"/>
              </p:cNvGraphicFramePr>
              <p:nvPr>
                <p:extLst>
                  <p:ext uri="{D42A27DB-BD31-4B8C-83A1-F6EECF244321}">
                    <p14:modId xmlns:p14="http://schemas.microsoft.com/office/powerpoint/2010/main" val="564351629"/>
                  </p:ext>
                </p:extLst>
              </p:nvPr>
            </p:nvGraphicFramePr>
            <p:xfrm>
              <a:off x="995228" y="1462800"/>
              <a:ext cx="7107049" cy="2507318"/>
            </p:xfrm>
            <a:graphic>
              <a:graphicData uri="http://schemas.openxmlformats.org/drawingml/2006/table">
                <a:tbl>
                  <a:tblPr firstRow="1" firstCol="1" bandRow="1">
                    <a:tableStyleId>{9DCAF9ED-07DC-4A11-8D7F-57B35C25682E}</a:tableStyleId>
                  </a:tblPr>
                  <a:tblGrid>
                    <a:gridCol w="2082129">
                      <a:extLst>
                        <a:ext uri="{9D8B030D-6E8A-4147-A177-3AD203B41FA5}">
                          <a16:colId xmlns:a16="http://schemas.microsoft.com/office/drawing/2014/main" val="3738001776"/>
                        </a:ext>
                      </a:extLst>
                    </a:gridCol>
                    <a:gridCol w="846757">
                      <a:extLst>
                        <a:ext uri="{9D8B030D-6E8A-4147-A177-3AD203B41FA5}">
                          <a16:colId xmlns:a16="http://schemas.microsoft.com/office/drawing/2014/main" val="1638770101"/>
                        </a:ext>
                      </a:extLst>
                    </a:gridCol>
                    <a:gridCol w="846757">
                      <a:extLst>
                        <a:ext uri="{9D8B030D-6E8A-4147-A177-3AD203B41FA5}">
                          <a16:colId xmlns:a16="http://schemas.microsoft.com/office/drawing/2014/main" val="2224165380"/>
                        </a:ext>
                      </a:extLst>
                    </a:gridCol>
                    <a:gridCol w="818946">
                      <a:extLst>
                        <a:ext uri="{9D8B030D-6E8A-4147-A177-3AD203B41FA5}">
                          <a16:colId xmlns:a16="http://schemas.microsoft.com/office/drawing/2014/main" val="3669269033"/>
                        </a:ext>
                      </a:extLst>
                    </a:gridCol>
                    <a:gridCol w="846757">
                      <a:extLst>
                        <a:ext uri="{9D8B030D-6E8A-4147-A177-3AD203B41FA5}">
                          <a16:colId xmlns:a16="http://schemas.microsoft.com/office/drawing/2014/main" val="184850868"/>
                        </a:ext>
                      </a:extLst>
                    </a:gridCol>
                    <a:gridCol w="846757">
                      <a:extLst>
                        <a:ext uri="{9D8B030D-6E8A-4147-A177-3AD203B41FA5}">
                          <a16:colId xmlns:a16="http://schemas.microsoft.com/office/drawing/2014/main" val="3616558120"/>
                        </a:ext>
                      </a:extLst>
                    </a:gridCol>
                    <a:gridCol w="818946">
                      <a:extLst>
                        <a:ext uri="{9D8B030D-6E8A-4147-A177-3AD203B41FA5}">
                          <a16:colId xmlns:a16="http://schemas.microsoft.com/office/drawing/2014/main" val="2819117585"/>
                        </a:ext>
                      </a:extLst>
                    </a:gridCol>
                  </a:tblGrid>
                  <a:tr h="337689">
                    <a:tc rowSpan="2">
                      <a:txBody>
                        <a:bodyPr/>
                        <a:lstStyle/>
                        <a:p>
                          <a:pPr marL="0" marR="0" algn="ctr">
                            <a:spcBef>
                              <a:spcPts val="0"/>
                            </a:spcBef>
                            <a:spcAft>
                              <a:spcPts val="0"/>
                            </a:spcAft>
                            <a:tabLst>
                              <a:tab pos="457200" algn="l"/>
                            </a:tabLst>
                          </a:pPr>
                          <a:r>
                            <a:rPr lang="en-US" sz="1200" dirty="0">
                              <a:effectLst/>
                            </a:rPr>
                            <a:t>Algorithm</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marL="0" marR="0" algn="ctr">
                            <a:spcBef>
                              <a:spcPts val="0"/>
                            </a:spcBef>
                            <a:spcAft>
                              <a:spcPts val="0"/>
                            </a:spcAft>
                            <a:tabLst>
                              <a:tab pos="457200" algn="l"/>
                            </a:tabLst>
                          </a:pPr>
                          <a:r>
                            <a:rPr lang="en-US" sz="1200" dirty="0">
                              <a:effectLst/>
                            </a:rPr>
                            <a:t>Training Set</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marL="0" marR="0" algn="ctr">
                            <a:spcBef>
                              <a:spcPts val="0"/>
                            </a:spcBef>
                            <a:spcAft>
                              <a:spcPts val="0"/>
                            </a:spcAft>
                            <a:tabLst>
                              <a:tab pos="457200" algn="l"/>
                            </a:tabLst>
                          </a:pPr>
                          <a:r>
                            <a:rPr lang="en-US" sz="1200">
                              <a:effectLst/>
                            </a:rPr>
                            <a:t>Test Set</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2686565"/>
                      </a:ext>
                    </a:extLst>
                  </a:tr>
                  <a:tr h="337689">
                    <a:tc vMerge="1">
                      <a:txBody>
                        <a:bodyPr/>
                        <a:lstStyle/>
                        <a:p>
                          <a:endParaRPr lang="en-US"/>
                        </a:p>
                      </a:txBody>
                      <a:tcPr/>
                    </a:tc>
                    <a:tc>
                      <a:txBody>
                        <a:bodyPr/>
                        <a:lstStyle/>
                        <a:p>
                          <a:endParaRPr lang="en-US"/>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46269" t="-107692" r="-492537" b="-557692"/>
                          </a:stretch>
                        </a:blipFill>
                      </a:tcPr>
                    </a:tc>
                    <a:tc>
                      <a:txBody>
                        <a:bodyPr/>
                        <a:lstStyle/>
                        <a:p>
                          <a:pPr marL="0" marR="0" algn="ctr">
                            <a:spcBef>
                              <a:spcPts val="0"/>
                            </a:spcBef>
                            <a:spcAft>
                              <a:spcPts val="0"/>
                            </a:spcAft>
                            <a:tabLst>
                              <a:tab pos="457200" algn="l"/>
                            </a:tabLst>
                          </a:pPr>
                          <a:r>
                            <a:rPr lang="en-US" sz="1200" dirty="0">
                              <a:solidFill>
                                <a:schemeClr val="bg1"/>
                              </a:solidFill>
                              <a:effectLst/>
                            </a:rPr>
                            <a:t>RMSE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MAE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en-US"/>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541791" t="-107692" r="-197015" b="-557692"/>
                          </a:stretch>
                        </a:blipFill>
                      </a:tcPr>
                    </a:tc>
                    <a:tc>
                      <a:txBody>
                        <a:bodyPr/>
                        <a:lstStyle/>
                        <a:p>
                          <a:pPr marL="0" marR="0" algn="ctr">
                            <a:spcBef>
                              <a:spcPts val="0"/>
                            </a:spcBef>
                            <a:spcAft>
                              <a:spcPts val="0"/>
                            </a:spcAft>
                            <a:tabLst>
                              <a:tab pos="457200" algn="l"/>
                            </a:tabLst>
                          </a:pPr>
                          <a:r>
                            <a:rPr lang="en-US" sz="1200" dirty="0">
                              <a:solidFill>
                                <a:schemeClr val="bg1"/>
                              </a:solidFill>
                              <a:effectLst/>
                            </a:rPr>
                            <a:t>RMSE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solidFill>
                                <a:schemeClr val="bg1"/>
                              </a:solidFill>
                              <a:effectLst/>
                            </a:rPr>
                            <a:t>MAE</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980910131"/>
                      </a:ext>
                    </a:extLst>
                  </a:tr>
                  <a:tr h="337689">
                    <a:tc>
                      <a:txBody>
                        <a:bodyPr/>
                        <a:lstStyle/>
                        <a:p>
                          <a:pPr marL="0" marR="0" algn="ctr">
                            <a:spcBef>
                              <a:spcPts val="0"/>
                            </a:spcBef>
                            <a:spcAft>
                              <a:spcPts val="0"/>
                            </a:spcAft>
                            <a:tabLst>
                              <a:tab pos="457200" algn="l"/>
                            </a:tabLst>
                          </a:pPr>
                          <a:r>
                            <a:rPr lang="en-US" sz="1200" dirty="0">
                              <a:solidFill>
                                <a:schemeClr val="bg1"/>
                              </a:solidFill>
                              <a:effectLst/>
                            </a:rPr>
                            <a:t>Dummy mean</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dirty="0">
                              <a:effectLst/>
                            </a:rPr>
                            <a:t>0</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dirty="0">
                              <a:effectLst/>
                            </a:rPr>
                            <a:t>612.0</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473.5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0</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611.4</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tc>
                      <a:txBody>
                        <a:bodyPr/>
                        <a:lstStyle/>
                        <a:p>
                          <a:pPr marL="0" marR="0" algn="ctr">
                            <a:spcBef>
                              <a:spcPts val="0"/>
                            </a:spcBef>
                            <a:spcAft>
                              <a:spcPts val="0"/>
                            </a:spcAft>
                            <a:tabLst>
                              <a:tab pos="457200" algn="l"/>
                            </a:tabLst>
                          </a:pPr>
                          <a:r>
                            <a:rPr lang="en-US" sz="1200">
                              <a:effectLst/>
                            </a:rPr>
                            <a:t>471.8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41864821"/>
                      </a:ext>
                    </a:extLst>
                  </a:tr>
                  <a:tr h="337689">
                    <a:tc>
                      <a:txBody>
                        <a:bodyPr/>
                        <a:lstStyle/>
                        <a:p>
                          <a:pPr marL="0" marR="0" algn="ctr">
                            <a:spcBef>
                              <a:spcPts val="0"/>
                            </a:spcBef>
                            <a:spcAft>
                              <a:spcPts val="0"/>
                            </a:spcAft>
                            <a:tabLst>
                              <a:tab pos="457200" algn="l"/>
                            </a:tabLst>
                          </a:pPr>
                          <a:r>
                            <a:rPr lang="en-US" sz="1200" dirty="0">
                              <a:solidFill>
                                <a:schemeClr val="bg1"/>
                              </a:solidFill>
                              <a:effectLst/>
                            </a:rPr>
                            <a:t>Linear Regression (k)</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0.115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dirty="0">
                              <a:effectLst/>
                            </a:rPr>
                            <a:t>575.7</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441.1</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tabLst>
                              <a:tab pos="457200" algn="l"/>
                            </a:tabLst>
                          </a:pPr>
                          <a:r>
                            <a:rPr lang="en-US" sz="1200" dirty="0">
                              <a:effectLst/>
                            </a:rPr>
                            <a:t>0.116</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574.8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a:effectLst/>
                            </a:rPr>
                            <a:t>439.1</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3470971202"/>
                      </a:ext>
                    </a:extLst>
                  </a:tr>
                  <a:tr h="661629">
                    <a:tc>
                      <a:txBody>
                        <a:bodyPr/>
                        <a:lstStyle/>
                        <a:p>
                          <a:pPr marL="0" marR="0" algn="ctr">
                            <a:spcBef>
                              <a:spcPts val="0"/>
                            </a:spcBef>
                            <a:spcAft>
                              <a:spcPts val="0"/>
                            </a:spcAft>
                            <a:tabLst>
                              <a:tab pos="457200" algn="l"/>
                            </a:tabLst>
                          </a:pPr>
                          <a:r>
                            <a:rPr lang="en-US" sz="1200" dirty="0">
                              <a:solidFill>
                                <a:schemeClr val="bg1"/>
                              </a:solidFill>
                              <a:effectLst/>
                            </a:rPr>
                            <a:t>Linear Regression</a:t>
                          </a:r>
                        </a:p>
                        <a:p>
                          <a:pPr marL="0" marR="0" algn="ctr">
                            <a:spcBef>
                              <a:spcPts val="0"/>
                            </a:spcBef>
                            <a:spcAft>
                              <a:spcPts val="0"/>
                            </a:spcAft>
                            <a:tabLst>
                              <a:tab pos="457200" algn="l"/>
                            </a:tabLst>
                          </a:pPr>
                          <a:r>
                            <a:rPr lang="en-US" sz="1200" dirty="0">
                              <a:solidFill>
                                <a:schemeClr val="bg1"/>
                              </a:solidFill>
                              <a:effectLst/>
                            </a:rPr>
                            <a:t>(Elastic Net)</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0.138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568.3</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437.5</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tabLst>
                              <a:tab pos="457200" algn="l"/>
                            </a:tabLst>
                          </a:pPr>
                          <a:r>
                            <a:rPr lang="en-US" sz="1200">
                              <a:effectLst/>
                            </a:rPr>
                            <a:t>0.137</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567.8</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435.9</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1706830063"/>
                      </a:ext>
                    </a:extLst>
                  </a:tr>
                  <a:tr h="494933">
                    <a:tc>
                      <a:txBody>
                        <a:bodyPr/>
                        <a:lstStyle/>
                        <a:p>
                          <a:pPr marL="0" marR="0" algn="ctr">
                            <a:spcBef>
                              <a:spcPts val="0"/>
                            </a:spcBef>
                            <a:spcAft>
                              <a:spcPts val="0"/>
                            </a:spcAft>
                            <a:tabLst>
                              <a:tab pos="457200" algn="l"/>
                            </a:tabLst>
                          </a:pPr>
                          <a:r>
                            <a:rPr lang="en-US" sz="1200" dirty="0" err="1">
                              <a:solidFill>
                                <a:schemeClr val="bg1"/>
                              </a:solidFill>
                              <a:effectLst/>
                            </a:rPr>
                            <a:t>RandomForestRegression</a:t>
                          </a:r>
                          <a:endParaRPr lang="en-US" sz="1200" dirty="0">
                            <a:solidFill>
                              <a:schemeClr val="bg1"/>
                            </a:solidFill>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algn="ctr">
                            <a:spcBef>
                              <a:spcPts val="0"/>
                            </a:spcBef>
                            <a:spcAft>
                              <a:spcPts val="0"/>
                            </a:spcAft>
                            <a:tabLst>
                              <a:tab pos="457200" algn="l"/>
                            </a:tabLst>
                          </a:pPr>
                          <a:r>
                            <a:rPr lang="en-US" sz="1200">
                              <a:effectLst/>
                            </a:rPr>
                            <a:t>0.287</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a:effectLst/>
                            </a:rPr>
                            <a:t>517.0</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dirty="0">
                              <a:effectLst/>
                            </a:rPr>
                            <a:t>388.3</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algn="ctr">
                            <a:spcBef>
                              <a:spcPts val="0"/>
                            </a:spcBef>
                            <a:spcAft>
                              <a:spcPts val="0"/>
                            </a:spcAft>
                            <a:tabLst>
                              <a:tab pos="457200" algn="l"/>
                            </a:tabLst>
                          </a:pPr>
                          <a:r>
                            <a:rPr lang="en-US" sz="1200">
                              <a:effectLst/>
                            </a:rPr>
                            <a:t>0.265</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tc>
                      <a:txBody>
                        <a:bodyPr/>
                        <a:lstStyle/>
                        <a:p>
                          <a:pPr marL="0" marR="0" algn="ctr">
                            <a:spcBef>
                              <a:spcPts val="0"/>
                            </a:spcBef>
                            <a:spcAft>
                              <a:spcPts val="0"/>
                            </a:spcAft>
                            <a:tabLst>
                              <a:tab pos="457200" algn="l"/>
                            </a:tabLst>
                          </a:pPr>
                          <a:r>
                            <a:rPr lang="en-US" sz="1200">
                              <a:effectLst/>
                            </a:rPr>
                            <a:t>524.1</a:t>
                          </a:r>
                          <a:endParaRPr lang="en-US" sz="120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tc>
                      <a:txBody>
                        <a:bodyPr/>
                        <a:lstStyle/>
                        <a:p>
                          <a:pPr marL="0" marR="0" algn="ctr">
                            <a:spcBef>
                              <a:spcPts val="0"/>
                            </a:spcBef>
                            <a:spcAft>
                              <a:spcPts val="0"/>
                            </a:spcAft>
                            <a:tabLst>
                              <a:tab pos="457200" algn="l"/>
                            </a:tabLst>
                          </a:pPr>
                          <a:r>
                            <a:rPr lang="en-US" sz="1200" dirty="0">
                              <a:effectLst/>
                            </a:rPr>
                            <a:t>393.3</a:t>
                          </a:r>
                          <a:endParaRPr lang="en-US" sz="1200" dirty="0">
                            <a:effectLst/>
                            <a:latin typeface="Calibri" panose="020F0502020204030204" pitchFamily="34" charset="0"/>
                            <a:ea typeface="Malgun Gothic" panose="020B0503020000020004" pitchFamily="34" charset="-127"/>
                            <a:cs typeface="Times New Roman" panose="02020603050405020304" pitchFamily="18" charset="0"/>
                          </a:endParaRPr>
                        </a:p>
                      </a:txBody>
                      <a:tcPr marL="68580" marR="68580" marT="0" marB="0" anchor="ctr"/>
                    </a:tc>
                    <a:extLst>
                      <a:ext uri="{0D108BD9-81ED-4DB2-BD59-A6C34878D82A}">
                        <a16:rowId xmlns:a16="http://schemas.microsoft.com/office/drawing/2014/main" val="4181955893"/>
                      </a:ext>
                    </a:extLst>
                  </a:tr>
                </a:tbl>
              </a:graphicData>
            </a:graphic>
          </p:graphicFrame>
        </mc:Fallback>
      </mc:AlternateContent>
    </p:spTree>
    <p:extLst>
      <p:ext uri="{BB962C8B-B14F-4D97-AF65-F5344CB8AC3E}">
        <p14:creationId xmlns:p14="http://schemas.microsoft.com/office/powerpoint/2010/main" val="2213566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Problems</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
        <p:nvSpPr>
          <p:cNvPr id="5" name="Text Placeholder 4">
            <a:extLst>
              <a:ext uri="{FF2B5EF4-FFF2-40B4-BE49-F238E27FC236}">
                <a16:creationId xmlns:a16="http://schemas.microsoft.com/office/drawing/2014/main" id="{9EBF5860-2F5B-9A4F-9357-25B866F1E692}"/>
              </a:ext>
            </a:extLst>
          </p:cNvPr>
          <p:cNvSpPr>
            <a:spLocks noGrp="1"/>
          </p:cNvSpPr>
          <p:nvPr>
            <p:ph type="body" idx="1"/>
          </p:nvPr>
        </p:nvSpPr>
        <p:spPr>
          <a:xfrm>
            <a:off x="786151" y="1176251"/>
            <a:ext cx="7026760" cy="3573600"/>
          </a:xfrm>
        </p:spPr>
        <p:txBody>
          <a:bodyPr/>
          <a:lstStyle/>
          <a:p>
            <a:r>
              <a:rPr lang="en-US" dirty="0"/>
              <a:t>Long runtime </a:t>
            </a:r>
          </a:p>
          <a:p>
            <a:r>
              <a:rPr lang="en-US" dirty="0"/>
              <a:t>Poor accuracy </a:t>
            </a:r>
          </a:p>
          <a:p>
            <a:r>
              <a:rPr lang="en-US" dirty="0"/>
              <a:t>No </a:t>
            </a:r>
            <a:r>
              <a:rPr lang="en-US" dirty="0" err="1"/>
              <a:t>cosumability</a:t>
            </a:r>
            <a:r>
              <a:rPr lang="en-US" dirty="0"/>
              <a:t> </a:t>
            </a:r>
          </a:p>
        </p:txBody>
      </p:sp>
    </p:spTree>
    <p:extLst>
      <p:ext uri="{BB962C8B-B14F-4D97-AF65-F5344CB8AC3E}">
        <p14:creationId xmlns:p14="http://schemas.microsoft.com/office/powerpoint/2010/main" val="2516563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5" name="Text Placeholder 4">
            <a:extLst>
              <a:ext uri="{FF2B5EF4-FFF2-40B4-BE49-F238E27FC236}">
                <a16:creationId xmlns:a16="http://schemas.microsoft.com/office/drawing/2014/main" id="{9EBF5860-2F5B-9A4F-9357-25B866F1E692}"/>
              </a:ext>
            </a:extLst>
          </p:cNvPr>
          <p:cNvSpPr>
            <a:spLocks noGrp="1"/>
          </p:cNvSpPr>
          <p:nvPr>
            <p:ph type="body" idx="1"/>
          </p:nvPr>
        </p:nvSpPr>
        <p:spPr>
          <a:xfrm>
            <a:off x="5839428" y="1874484"/>
            <a:ext cx="7026760" cy="3573600"/>
          </a:xfrm>
        </p:spPr>
        <p:txBody>
          <a:bodyPr/>
          <a:lstStyle/>
          <a:p>
            <a:r>
              <a:rPr lang="en-US" dirty="0"/>
              <a:t>Survival rate</a:t>
            </a:r>
          </a:p>
          <a:p>
            <a:r>
              <a:rPr lang="en-US" dirty="0"/>
              <a:t>Initial age</a:t>
            </a:r>
          </a:p>
          <a:p>
            <a:r>
              <a:rPr lang="en-US" dirty="0"/>
              <a:t>Distance</a:t>
            </a:r>
          </a:p>
        </p:txBody>
      </p:sp>
      <p:pic>
        <p:nvPicPr>
          <p:cNvPr id="6" name="Picture 5">
            <a:extLst>
              <a:ext uri="{FF2B5EF4-FFF2-40B4-BE49-F238E27FC236}">
                <a16:creationId xmlns:a16="http://schemas.microsoft.com/office/drawing/2014/main" id="{96869D7F-945A-C349-9A2A-6B6260C5CAAA}"/>
              </a:ext>
            </a:extLst>
          </p:cNvPr>
          <p:cNvPicPr/>
          <p:nvPr/>
        </p:nvPicPr>
        <p:blipFill>
          <a:blip r:embed="rId3"/>
          <a:stretch>
            <a:fillRect/>
          </a:stretch>
        </p:blipFill>
        <p:spPr>
          <a:xfrm>
            <a:off x="0" y="394335"/>
            <a:ext cx="5943600" cy="4749165"/>
          </a:xfrm>
          <a:prstGeom prst="rect">
            <a:avLst/>
          </a:prstGeom>
        </p:spPr>
      </p:pic>
    </p:spTree>
    <p:extLst>
      <p:ext uri="{BB962C8B-B14F-4D97-AF65-F5344CB8AC3E}">
        <p14:creationId xmlns:p14="http://schemas.microsoft.com/office/powerpoint/2010/main" val="2321625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 Direction</a:t>
            </a:r>
            <a:endParaRPr dirty="0"/>
          </a:p>
        </p:txBody>
      </p:sp>
      <p:sp>
        <p:nvSpPr>
          <p:cNvPr id="468" name="Google Shape;468;p4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469" name="Google Shape;469;p40"/>
          <p:cNvSpPr/>
          <p:nvPr/>
        </p:nvSpPr>
        <p:spPr>
          <a:xfrm>
            <a:off x="-1" y="2371028"/>
            <a:ext cx="11088547"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471" name="Google Shape;471;p40"/>
          <p:cNvGrpSpPr/>
          <p:nvPr/>
        </p:nvGrpSpPr>
        <p:grpSpPr>
          <a:xfrm>
            <a:off x="1786339" y="1703401"/>
            <a:ext cx="473400" cy="473400"/>
            <a:chOff x="1786339" y="1703401"/>
            <a:chExt cx="473400" cy="473400"/>
          </a:xfrm>
        </p:grpSpPr>
        <p:sp>
          <p:nvSpPr>
            <p:cNvPr id="472" name="Google Shape;472;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1</a:t>
              </a:r>
              <a:endParaRPr sz="600">
                <a:solidFill>
                  <a:schemeClr val="dk2"/>
                </a:solidFill>
                <a:latin typeface="Source Sans Pro"/>
                <a:ea typeface="Source Sans Pro"/>
                <a:cs typeface="Source Sans Pro"/>
                <a:sym typeface="Source Sans Pro"/>
              </a:endParaRPr>
            </a:p>
          </p:txBody>
        </p:sp>
      </p:grpSp>
      <p:grpSp>
        <p:nvGrpSpPr>
          <p:cNvPr id="474" name="Google Shape;474;p40"/>
          <p:cNvGrpSpPr/>
          <p:nvPr/>
        </p:nvGrpSpPr>
        <p:grpSpPr>
          <a:xfrm>
            <a:off x="3814414" y="1703401"/>
            <a:ext cx="473400" cy="473400"/>
            <a:chOff x="3814414" y="1703401"/>
            <a:chExt cx="473400" cy="473400"/>
          </a:xfrm>
        </p:grpSpPr>
        <p:sp>
          <p:nvSpPr>
            <p:cNvPr id="475" name="Google Shape;475;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3</a:t>
              </a:r>
              <a:endParaRPr sz="600">
                <a:solidFill>
                  <a:schemeClr val="dk2"/>
                </a:solidFill>
                <a:latin typeface="Source Sans Pro"/>
                <a:ea typeface="Source Sans Pro"/>
                <a:cs typeface="Source Sans Pro"/>
                <a:sym typeface="Source Sans Pro"/>
              </a:endParaRPr>
            </a:p>
          </p:txBody>
        </p:sp>
      </p:grpSp>
      <p:grpSp>
        <p:nvGrpSpPr>
          <p:cNvPr id="483" name="Google Shape;483;p40"/>
          <p:cNvGrpSpPr/>
          <p:nvPr/>
        </p:nvGrpSpPr>
        <p:grpSpPr>
          <a:xfrm>
            <a:off x="4852739" y="3576300"/>
            <a:ext cx="473400" cy="473400"/>
            <a:chOff x="4852739" y="3576300"/>
            <a:chExt cx="473400" cy="473400"/>
          </a:xfrm>
        </p:grpSpPr>
        <p:sp>
          <p:nvSpPr>
            <p:cNvPr id="484" name="Google Shape;484;p40"/>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0"/>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4</a:t>
              </a:r>
              <a:endParaRPr sz="600">
                <a:solidFill>
                  <a:schemeClr val="dk2"/>
                </a:solidFill>
                <a:latin typeface="Source Sans Pro"/>
                <a:ea typeface="Source Sans Pro"/>
                <a:cs typeface="Source Sans Pro"/>
                <a:sym typeface="Source Sans Pro"/>
              </a:endParaRPr>
            </a:p>
          </p:txBody>
        </p:sp>
      </p:grpSp>
      <p:grpSp>
        <p:nvGrpSpPr>
          <p:cNvPr id="486" name="Google Shape;486;p40"/>
          <p:cNvGrpSpPr/>
          <p:nvPr/>
        </p:nvGrpSpPr>
        <p:grpSpPr>
          <a:xfrm>
            <a:off x="2824664" y="3576300"/>
            <a:ext cx="473400" cy="473400"/>
            <a:chOff x="2824664" y="3576300"/>
            <a:chExt cx="473400" cy="473400"/>
          </a:xfrm>
        </p:grpSpPr>
        <p:sp>
          <p:nvSpPr>
            <p:cNvPr id="487" name="Google Shape;487;p40"/>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2</a:t>
              </a:r>
              <a:endParaRPr sz="600">
                <a:solidFill>
                  <a:schemeClr val="dk2"/>
                </a:solidFill>
                <a:latin typeface="Source Sans Pro"/>
                <a:ea typeface="Source Sans Pro"/>
                <a:cs typeface="Source Sans Pro"/>
                <a:sym typeface="Source Sans Pro"/>
              </a:endParaRPr>
            </a:p>
          </p:txBody>
        </p:sp>
      </p:grpSp>
      <p:sp>
        <p:nvSpPr>
          <p:cNvPr id="489" name="Google Shape;489;p40"/>
          <p:cNvSpPr txBox="1"/>
          <p:nvPr/>
        </p:nvSpPr>
        <p:spPr>
          <a:xfrm>
            <a:off x="996366" y="1089948"/>
            <a:ext cx="1918214" cy="6676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600" dirty="0">
                <a:solidFill>
                  <a:schemeClr val="dk2"/>
                </a:solidFill>
                <a:latin typeface="Source Sans Pro"/>
                <a:ea typeface="Source Sans Pro"/>
                <a:cs typeface="Source Sans Pro"/>
                <a:sym typeface="Source Sans Pro"/>
              </a:rPr>
              <a:t>Continue Tuning Hyperparameters</a:t>
            </a:r>
            <a:endParaRPr sz="1600" dirty="0">
              <a:solidFill>
                <a:schemeClr val="dk2"/>
              </a:solidFill>
              <a:latin typeface="Source Sans Pro"/>
              <a:ea typeface="Source Sans Pro"/>
              <a:cs typeface="Source Sans Pro"/>
              <a:sym typeface="Source Sans Pro"/>
            </a:endParaRPr>
          </a:p>
        </p:txBody>
      </p:sp>
      <p:sp>
        <p:nvSpPr>
          <p:cNvPr id="490" name="Google Shape;490;p40"/>
          <p:cNvSpPr txBox="1"/>
          <p:nvPr/>
        </p:nvSpPr>
        <p:spPr>
          <a:xfrm>
            <a:off x="3028842" y="577636"/>
            <a:ext cx="2178643" cy="879272"/>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600" dirty="0">
                <a:solidFill>
                  <a:schemeClr val="dk2"/>
                </a:solidFill>
                <a:latin typeface="Source Sans Pro"/>
                <a:ea typeface="Source Sans Pro"/>
                <a:cs typeface="Source Sans Pro"/>
                <a:sym typeface="Source Sans Pro"/>
              </a:rPr>
              <a:t>Cutting Data Certain Time Frame from Recent</a:t>
            </a:r>
            <a:endParaRPr sz="1600" dirty="0">
              <a:solidFill>
                <a:schemeClr val="dk2"/>
              </a:solidFill>
              <a:latin typeface="Source Sans Pro"/>
              <a:ea typeface="Source Sans Pro"/>
              <a:cs typeface="Source Sans Pro"/>
              <a:sym typeface="Source Sans Pro"/>
            </a:endParaRPr>
          </a:p>
        </p:txBody>
      </p:sp>
      <p:sp>
        <p:nvSpPr>
          <p:cNvPr id="492" name="Google Shape;492;p40"/>
          <p:cNvSpPr txBox="1"/>
          <p:nvPr/>
        </p:nvSpPr>
        <p:spPr>
          <a:xfrm>
            <a:off x="1955988" y="4062804"/>
            <a:ext cx="2331826" cy="40422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600" dirty="0">
                <a:solidFill>
                  <a:schemeClr val="dk2"/>
                </a:solidFill>
                <a:latin typeface="Source Sans Pro"/>
                <a:ea typeface="Source Sans Pro"/>
                <a:cs typeface="Source Sans Pro"/>
                <a:sym typeface="Source Sans Pro"/>
              </a:rPr>
              <a:t>Analyze Data by Year</a:t>
            </a:r>
            <a:endParaRPr sz="1600" dirty="0">
              <a:solidFill>
                <a:schemeClr val="dk2"/>
              </a:solidFill>
              <a:latin typeface="Source Sans Pro"/>
              <a:ea typeface="Source Sans Pro"/>
              <a:cs typeface="Source Sans Pro"/>
              <a:sym typeface="Source Sans Pro"/>
            </a:endParaRPr>
          </a:p>
        </p:txBody>
      </p:sp>
      <p:sp>
        <p:nvSpPr>
          <p:cNvPr id="493" name="Google Shape;493;p40"/>
          <p:cNvSpPr txBox="1"/>
          <p:nvPr/>
        </p:nvSpPr>
        <p:spPr>
          <a:xfrm>
            <a:off x="4075399" y="4225902"/>
            <a:ext cx="2028080" cy="83249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600" dirty="0">
                <a:solidFill>
                  <a:schemeClr val="dk2"/>
                </a:solidFill>
                <a:latin typeface="Source Sans Pro"/>
                <a:ea typeface="Source Sans Pro"/>
                <a:cs typeface="Source Sans Pro"/>
                <a:sym typeface="Source Sans Pro"/>
              </a:rPr>
              <a:t>Convert to Classification Problem</a:t>
            </a:r>
            <a:endParaRPr sz="1600" dirty="0">
              <a:solidFill>
                <a:schemeClr val="dk2"/>
              </a:solidFill>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 Directions</a:t>
            </a:r>
            <a:endParaRPr dirty="0"/>
          </a:p>
        </p:txBody>
      </p:sp>
      <p:sp>
        <p:nvSpPr>
          <p:cNvPr id="507" name="Google Shape;507;p4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508" name="Google Shape;508;p42"/>
          <p:cNvSpPr/>
          <p:nvPr/>
        </p:nvSpPr>
        <p:spPr>
          <a:xfrm>
            <a:off x="794225" y="982400"/>
            <a:ext cx="3709200" cy="1584600"/>
          </a:xfrm>
          <a:prstGeom prst="rect">
            <a:avLst/>
          </a:prstGeom>
          <a:solidFill>
            <a:schemeClr val="lt2"/>
          </a:solidFill>
          <a:ln>
            <a:noFill/>
          </a:ln>
        </p:spPr>
        <p:txBody>
          <a:bodyPr spcFirstLastPara="1" wrap="square" lIns="91425" tIns="91425" rIns="1371600" bIns="91425" anchor="t" anchorCtr="0">
            <a:noAutofit/>
          </a:bodyPr>
          <a:lstStyle/>
          <a:p>
            <a:pPr lvl="0"/>
            <a:r>
              <a:rPr lang="en-US" sz="2000" dirty="0">
                <a:solidFill>
                  <a:schemeClr val="tx1"/>
                </a:solidFill>
                <a:latin typeface="Source Sans Pro"/>
                <a:ea typeface="Source Sans Pro"/>
                <a:cs typeface="Source Sans Pro"/>
                <a:sym typeface="Source Sans Pro"/>
              </a:rPr>
              <a:t>Continue Tuning Hyperparameters</a:t>
            </a:r>
          </a:p>
        </p:txBody>
      </p:sp>
      <p:sp>
        <p:nvSpPr>
          <p:cNvPr id="509" name="Google Shape;509;p42"/>
          <p:cNvSpPr/>
          <p:nvPr/>
        </p:nvSpPr>
        <p:spPr>
          <a:xfrm>
            <a:off x="4656792" y="982400"/>
            <a:ext cx="3709200" cy="1584600"/>
          </a:xfrm>
          <a:prstGeom prst="rect">
            <a:avLst/>
          </a:prstGeom>
          <a:solidFill>
            <a:schemeClr val="lt2"/>
          </a:solidFill>
          <a:ln>
            <a:noFill/>
          </a:ln>
        </p:spPr>
        <p:txBody>
          <a:bodyPr spcFirstLastPara="1" wrap="square" lIns="1371600" tIns="91425" rIns="91425" bIns="91425" anchor="t" anchorCtr="0">
            <a:noAutofit/>
          </a:bodyPr>
          <a:lstStyle/>
          <a:p>
            <a:pPr lvl="0" algn="r">
              <a:buClr>
                <a:schemeClr val="dk1"/>
              </a:buClr>
              <a:buSzPts val="1100"/>
            </a:pPr>
            <a:r>
              <a:rPr lang="en-US" sz="2000" dirty="0">
                <a:solidFill>
                  <a:schemeClr val="dk1"/>
                </a:solidFill>
                <a:latin typeface="Source Sans Pro"/>
                <a:ea typeface="Source Sans Pro"/>
                <a:cs typeface="Source Sans Pro"/>
                <a:sym typeface="Source Sans Pro"/>
              </a:rPr>
              <a:t>Analyze Data by Year</a:t>
            </a:r>
          </a:p>
          <a:p>
            <a:pPr marL="0" lvl="0" indent="0" algn="r" rtl="0">
              <a:spcBef>
                <a:spcPts val="0"/>
              </a:spcBef>
              <a:spcAft>
                <a:spcPts val="0"/>
              </a:spcAft>
              <a:buClr>
                <a:schemeClr val="dk1"/>
              </a:buClr>
              <a:buSzPts val="1100"/>
              <a:buFont typeface="Arial"/>
              <a:buNone/>
            </a:pPr>
            <a:endParaRPr dirty="0">
              <a:solidFill>
                <a:schemeClr val="dk1"/>
              </a:solidFill>
              <a:latin typeface="Source Sans Pro"/>
              <a:ea typeface="Source Sans Pro"/>
              <a:cs typeface="Source Sans Pro"/>
              <a:sym typeface="Source Sans Pro"/>
            </a:endParaRPr>
          </a:p>
        </p:txBody>
      </p:sp>
      <p:sp>
        <p:nvSpPr>
          <p:cNvPr id="510" name="Google Shape;510;p42"/>
          <p:cNvSpPr/>
          <p:nvPr/>
        </p:nvSpPr>
        <p:spPr>
          <a:xfrm>
            <a:off x="794225" y="2715247"/>
            <a:ext cx="3709200" cy="15846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dirty="0">
              <a:solidFill>
                <a:schemeClr val="dk1"/>
              </a:solidFill>
              <a:latin typeface="Source Sans Pro"/>
              <a:ea typeface="Source Sans Pro"/>
              <a:cs typeface="Source Sans Pro"/>
              <a:sym typeface="Source Sans Pro"/>
            </a:endParaRPr>
          </a:p>
          <a:p>
            <a:pPr lvl="0">
              <a:spcBef>
                <a:spcPts val="600"/>
              </a:spcBef>
              <a:buClr>
                <a:schemeClr val="dk1"/>
              </a:buClr>
              <a:buSzPts val="1100"/>
            </a:pPr>
            <a:r>
              <a:rPr lang="en-US" sz="2000" dirty="0">
                <a:solidFill>
                  <a:schemeClr val="dk1"/>
                </a:solidFill>
                <a:latin typeface="Source Sans Pro"/>
                <a:ea typeface="Source Sans Pro"/>
                <a:cs typeface="Source Sans Pro"/>
                <a:sym typeface="Source Sans Pro"/>
              </a:rPr>
              <a:t>Cutting Data Certain Time Frame from Recent</a:t>
            </a:r>
          </a:p>
        </p:txBody>
      </p:sp>
      <p:sp>
        <p:nvSpPr>
          <p:cNvPr id="511" name="Google Shape;511;p42"/>
          <p:cNvSpPr/>
          <p:nvPr/>
        </p:nvSpPr>
        <p:spPr>
          <a:xfrm>
            <a:off x="4656792" y="2715247"/>
            <a:ext cx="3709200" cy="1584600"/>
          </a:xfrm>
          <a:prstGeom prst="rect">
            <a:avLst/>
          </a:prstGeom>
          <a:solidFill>
            <a:schemeClr val="lt2"/>
          </a:solidFill>
          <a:ln>
            <a:noFill/>
          </a:ln>
        </p:spPr>
        <p:txBody>
          <a:bodyPr spcFirstLastPara="1" wrap="square" lIns="1371600" tIns="91425" rIns="91425" bIns="91425" anchor="b" anchorCtr="0">
            <a:noAutofit/>
          </a:bodyPr>
          <a:lstStyle/>
          <a:p>
            <a:pPr lvl="0" algn="r">
              <a:buClr>
                <a:schemeClr val="dk1"/>
              </a:buClr>
              <a:buSzPts val="1100"/>
            </a:pPr>
            <a:r>
              <a:rPr lang="en-US" sz="2000" dirty="0">
                <a:solidFill>
                  <a:schemeClr val="dk1"/>
                </a:solidFill>
                <a:latin typeface="Source Sans Pro"/>
                <a:ea typeface="Source Sans Pro"/>
                <a:cs typeface="Source Sans Pro"/>
                <a:sym typeface="Source Sans Pro"/>
              </a:rPr>
              <a:t>Convert to Classification Problem</a:t>
            </a:r>
          </a:p>
        </p:txBody>
      </p:sp>
      <p:sp>
        <p:nvSpPr>
          <p:cNvPr id="512" name="Google Shape;512;p42"/>
          <p:cNvSpPr/>
          <p:nvPr/>
        </p:nvSpPr>
        <p:spPr>
          <a:xfrm>
            <a:off x="3298452" y="1357389"/>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2"/>
          <p:cNvSpPr/>
          <p:nvPr/>
        </p:nvSpPr>
        <p:spPr>
          <a:xfrm rot="5400000">
            <a:off x="3447052" y="1357389"/>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2"/>
          <p:cNvSpPr/>
          <p:nvPr/>
        </p:nvSpPr>
        <p:spPr>
          <a:xfrm rot="10800000">
            <a:off x="3447052" y="1507352"/>
            <a:ext cx="2417100" cy="24171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2"/>
          <p:cNvSpPr/>
          <p:nvPr/>
        </p:nvSpPr>
        <p:spPr>
          <a:xfrm rot="-5400000">
            <a:off x="3298452" y="1507352"/>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2"/>
          <p:cNvSpPr/>
          <p:nvPr/>
        </p:nvSpPr>
        <p:spPr>
          <a:xfrm>
            <a:off x="3854926" y="1861577"/>
            <a:ext cx="329187" cy="451466"/>
          </a:xfrm>
          <a:prstGeom prst="rect">
            <a:avLst/>
          </a:prstGeom>
        </p:spPr>
        <p:txBody>
          <a:bodyPr>
            <a:prstTxWarp prst="textPlain">
              <a:avLst/>
            </a:prstTxWarp>
          </a:bodyPr>
          <a:lstStyle/>
          <a:p>
            <a:pPr lvl="0" algn="ctr"/>
            <a:r>
              <a:rPr lang="en-US" b="1" dirty="0">
                <a:solidFill>
                  <a:schemeClr val="lt1"/>
                </a:solidFill>
                <a:latin typeface="Roboto Slab"/>
              </a:rPr>
              <a:t>1</a:t>
            </a:r>
            <a:endParaRPr b="1" i="0" dirty="0">
              <a:ln>
                <a:noFill/>
              </a:ln>
              <a:solidFill>
                <a:schemeClr val="lt1"/>
              </a:solidFill>
              <a:latin typeface="Roboto Slab"/>
            </a:endParaRPr>
          </a:p>
        </p:txBody>
      </p:sp>
      <p:sp>
        <p:nvSpPr>
          <p:cNvPr id="517" name="Google Shape;517;p42"/>
          <p:cNvSpPr/>
          <p:nvPr/>
        </p:nvSpPr>
        <p:spPr>
          <a:xfrm>
            <a:off x="4911298" y="1861577"/>
            <a:ext cx="540377" cy="446834"/>
          </a:xfrm>
          <a:prstGeom prst="rect">
            <a:avLst/>
          </a:prstGeom>
        </p:spPr>
        <p:txBody>
          <a:bodyPr>
            <a:prstTxWarp prst="textPlain">
              <a:avLst/>
            </a:prstTxWarp>
          </a:bodyPr>
          <a:lstStyle/>
          <a:p>
            <a:pPr lvl="0" algn="ctr"/>
            <a:r>
              <a:rPr lang="en-US" b="1" dirty="0">
                <a:solidFill>
                  <a:schemeClr val="lt1"/>
                </a:solidFill>
                <a:latin typeface="Roboto Slab"/>
              </a:rPr>
              <a:t>2</a:t>
            </a:r>
            <a:endParaRPr b="1" i="0" dirty="0">
              <a:ln>
                <a:noFill/>
              </a:ln>
              <a:solidFill>
                <a:schemeClr val="lt1"/>
              </a:solidFill>
              <a:latin typeface="Roboto Slab"/>
            </a:endParaRPr>
          </a:p>
        </p:txBody>
      </p:sp>
      <p:sp>
        <p:nvSpPr>
          <p:cNvPr id="518" name="Google Shape;518;p42"/>
          <p:cNvSpPr/>
          <p:nvPr/>
        </p:nvSpPr>
        <p:spPr>
          <a:xfrm>
            <a:off x="3820340" y="2942299"/>
            <a:ext cx="398360" cy="451466"/>
          </a:xfrm>
          <a:prstGeom prst="rect">
            <a:avLst/>
          </a:prstGeom>
        </p:spPr>
        <p:txBody>
          <a:bodyPr>
            <a:prstTxWarp prst="textPlain">
              <a:avLst/>
            </a:prstTxWarp>
          </a:bodyPr>
          <a:lstStyle/>
          <a:p>
            <a:pPr lvl="0" algn="ctr"/>
            <a:r>
              <a:rPr lang="en-US" b="1" dirty="0">
                <a:solidFill>
                  <a:schemeClr val="lt1"/>
                </a:solidFill>
                <a:latin typeface="Roboto Slab"/>
              </a:rPr>
              <a:t>3</a:t>
            </a:r>
            <a:endParaRPr b="1" i="0" dirty="0">
              <a:ln>
                <a:noFill/>
              </a:ln>
              <a:solidFill>
                <a:schemeClr val="lt1"/>
              </a:solidFill>
              <a:latin typeface="Roboto Slab"/>
            </a:endParaRPr>
          </a:p>
        </p:txBody>
      </p:sp>
      <p:sp>
        <p:nvSpPr>
          <p:cNvPr id="519" name="Google Shape;519;p42"/>
          <p:cNvSpPr/>
          <p:nvPr/>
        </p:nvSpPr>
        <p:spPr>
          <a:xfrm>
            <a:off x="4959152" y="2950018"/>
            <a:ext cx="391566" cy="439114"/>
          </a:xfrm>
          <a:prstGeom prst="rect">
            <a:avLst/>
          </a:prstGeom>
        </p:spPr>
        <p:txBody>
          <a:bodyPr>
            <a:prstTxWarp prst="textPlain">
              <a:avLst/>
            </a:prstTxWarp>
          </a:bodyPr>
          <a:lstStyle/>
          <a:p>
            <a:pPr lvl="0" algn="ctr"/>
            <a:r>
              <a:rPr lang="en-US" b="1" dirty="0">
                <a:solidFill>
                  <a:schemeClr val="lt1"/>
                </a:solidFill>
                <a:latin typeface="Roboto Slab"/>
              </a:rPr>
              <a:t>4</a:t>
            </a:r>
            <a:endParaRPr b="1" i="0" dirty="0">
              <a:ln>
                <a:noFill/>
              </a:ln>
              <a:solidFill>
                <a:schemeClr val="lt1"/>
              </a:solidFill>
              <a:latin typeface="Roboto Slab"/>
            </a:endParaRPr>
          </a:p>
        </p:txBody>
      </p:sp>
      <p:sp>
        <p:nvSpPr>
          <p:cNvPr id="2" name="5-Point Star 1">
            <a:extLst>
              <a:ext uri="{FF2B5EF4-FFF2-40B4-BE49-F238E27FC236}">
                <a16:creationId xmlns:a16="http://schemas.microsoft.com/office/drawing/2014/main" id="{99711C77-287A-504C-8E50-3D9105695CF9}"/>
              </a:ext>
            </a:extLst>
          </p:cNvPr>
          <p:cNvSpPr/>
          <p:nvPr/>
        </p:nvSpPr>
        <p:spPr>
          <a:xfrm>
            <a:off x="8229600" y="879676"/>
            <a:ext cx="266218" cy="254643"/>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5-Point Star 16">
            <a:extLst>
              <a:ext uri="{FF2B5EF4-FFF2-40B4-BE49-F238E27FC236}">
                <a16:creationId xmlns:a16="http://schemas.microsoft.com/office/drawing/2014/main" id="{DE0BFC19-88D3-1649-B191-3AD21D937591}"/>
              </a:ext>
            </a:extLst>
          </p:cNvPr>
          <p:cNvSpPr/>
          <p:nvPr/>
        </p:nvSpPr>
        <p:spPr>
          <a:xfrm>
            <a:off x="8219779" y="2587925"/>
            <a:ext cx="266218" cy="254643"/>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6"/>
          <p:cNvSpPr txBox="1">
            <a:spLocks noGrp="1"/>
          </p:cNvSpPr>
          <p:nvPr>
            <p:ph type="ctrTitle" idx="4294967295"/>
          </p:nvPr>
        </p:nvSpPr>
        <p:spPr>
          <a:xfrm>
            <a:off x="1658073" y="1720309"/>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t>Thanks!</a:t>
            </a:r>
            <a:endParaRPr sz="6000" b="1"/>
          </a:p>
        </p:txBody>
      </p:sp>
      <p:sp>
        <p:nvSpPr>
          <p:cNvPr id="404" name="Google Shape;404;p36"/>
          <p:cNvSpPr txBox="1">
            <a:spLocks noGrp="1"/>
          </p:cNvSpPr>
          <p:nvPr>
            <p:ph type="subTitle" idx="4294967295"/>
          </p:nvPr>
        </p:nvSpPr>
        <p:spPr>
          <a:xfrm>
            <a:off x="1658073" y="2843680"/>
            <a:ext cx="6593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sz="3600" b="1" dirty="0"/>
          </a:p>
        </p:txBody>
      </p:sp>
      <p:sp>
        <p:nvSpPr>
          <p:cNvPr id="406" name="Google Shape;406;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Rectangle 1">
            <a:extLst>
              <a:ext uri="{FF2B5EF4-FFF2-40B4-BE49-F238E27FC236}">
                <a16:creationId xmlns:a16="http://schemas.microsoft.com/office/drawing/2014/main" id="{421C90EA-13DD-004A-AB4D-476774B325A1}"/>
              </a:ext>
            </a:extLst>
          </p:cNvPr>
          <p:cNvSpPr/>
          <p:nvPr/>
        </p:nvSpPr>
        <p:spPr>
          <a:xfrm>
            <a:off x="1658073" y="3628480"/>
            <a:ext cx="4572000" cy="1169551"/>
          </a:xfrm>
          <a:prstGeom prst="rect">
            <a:avLst/>
          </a:prstGeom>
        </p:spPr>
        <p:txBody>
          <a:bodyPr>
            <a:spAutoFit/>
          </a:bodyPr>
          <a:lstStyle/>
          <a:p>
            <a:pPr marL="76200" indent="0">
              <a:buNone/>
            </a:pPr>
            <a:r>
              <a:rPr lang="en-US" dirty="0"/>
              <a:t>Dae Hyun Kim</a:t>
            </a:r>
          </a:p>
          <a:p>
            <a:pPr marL="76200" indent="0">
              <a:buNone/>
            </a:pPr>
            <a:r>
              <a:rPr lang="en-US" dirty="0"/>
              <a:t>Email: </a:t>
            </a:r>
            <a:r>
              <a:rPr lang="en-US" dirty="0">
                <a:hlinkClick r:id="rId3"/>
              </a:rPr>
              <a:t>drmhk1511@gmail.com</a:t>
            </a:r>
            <a:endParaRPr lang="en-US" dirty="0"/>
          </a:p>
          <a:p>
            <a:pPr marL="76200" indent="0">
              <a:buNone/>
            </a:pPr>
            <a:r>
              <a:rPr lang="en-US" dirty="0">
                <a:hlinkClick r:id="rId4"/>
              </a:rPr>
              <a:t>https://www.linkedin.com/in/daehykim/</a:t>
            </a:r>
            <a:r>
              <a:rPr lang="en-US" dirty="0"/>
              <a:t> </a:t>
            </a:r>
          </a:p>
          <a:p>
            <a:pPr marL="76200" indent="0">
              <a:buNone/>
            </a:pPr>
            <a:r>
              <a:rPr lang="en-US" dirty="0">
                <a:hlinkClick r:id="rId5"/>
              </a:rPr>
              <a:t>https://github.com/DaeHyun-K/Second-Capstone</a:t>
            </a:r>
            <a:r>
              <a:rPr lang="en-US" dirty="0"/>
              <a:t> </a:t>
            </a:r>
          </a:p>
          <a:p>
            <a:pPr marL="76200" indent="0">
              <a:buNone/>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3" name="Picture 2">
            <a:extLst>
              <a:ext uri="{FF2B5EF4-FFF2-40B4-BE49-F238E27FC236}">
                <a16:creationId xmlns:a16="http://schemas.microsoft.com/office/drawing/2014/main" id="{EB537006-00BA-8543-9660-B4D275076EBD}"/>
              </a:ext>
            </a:extLst>
          </p:cNvPr>
          <p:cNvPicPr>
            <a:picLocks noChangeAspect="1"/>
          </p:cNvPicPr>
          <p:nvPr/>
        </p:nvPicPr>
        <p:blipFill>
          <a:blip r:embed="rId3"/>
          <a:stretch>
            <a:fillRect/>
          </a:stretch>
        </p:blipFill>
        <p:spPr>
          <a:xfrm>
            <a:off x="2640577" y="914460"/>
            <a:ext cx="3862845" cy="3684951"/>
          </a:xfrm>
          <a:prstGeom prst="rect">
            <a:avLst/>
          </a:prstGeom>
        </p:spPr>
      </p:pic>
      <p:sp>
        <p:nvSpPr>
          <p:cNvPr id="4" name="TextBox 3">
            <a:extLst>
              <a:ext uri="{FF2B5EF4-FFF2-40B4-BE49-F238E27FC236}">
                <a16:creationId xmlns:a16="http://schemas.microsoft.com/office/drawing/2014/main" id="{4C22068D-F804-E244-BC42-CDC8DFB9958F}"/>
              </a:ext>
            </a:extLst>
          </p:cNvPr>
          <p:cNvSpPr txBox="1"/>
          <p:nvPr/>
        </p:nvSpPr>
        <p:spPr>
          <a:xfrm>
            <a:off x="786150" y="4749851"/>
            <a:ext cx="4504759" cy="307777"/>
          </a:xfrm>
          <a:prstGeom prst="rect">
            <a:avLst/>
          </a:prstGeom>
          <a:noFill/>
        </p:spPr>
        <p:txBody>
          <a:bodyPr wrap="none" rtlCol="0">
            <a:spAutoFit/>
          </a:bodyPr>
          <a:lstStyle/>
          <a:p>
            <a:r>
              <a:rPr lang="en-US" dirty="0"/>
              <a:t>https://</a:t>
            </a:r>
            <a:r>
              <a:rPr lang="en-US" dirty="0" err="1"/>
              <a:t>www.wsj.com</a:t>
            </a:r>
            <a:r>
              <a:rPr lang="en-US" dirty="0"/>
              <a:t>/articles/SB118901049137818211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A2A822DB-CCAF-BE48-93AF-C3C82024D981}"/>
              </a:ext>
            </a:extLst>
          </p:cNvPr>
          <p:cNvSpPr>
            <a:spLocks noGrp="1"/>
          </p:cNvSpPr>
          <p:nvPr>
            <p:ph type="body" idx="1"/>
          </p:nvPr>
        </p:nvSpPr>
        <p:spPr>
          <a:xfrm>
            <a:off x="786150" y="1261700"/>
            <a:ext cx="3554356" cy="3573600"/>
          </a:xfrm>
        </p:spPr>
        <p:txBody>
          <a:bodyPr/>
          <a:lstStyle/>
          <a:p>
            <a:r>
              <a:rPr lang="en-US" dirty="0">
                <a:solidFill>
                  <a:schemeClr val="bg1">
                    <a:lumMod val="50000"/>
                  </a:schemeClr>
                </a:solidFill>
              </a:rPr>
              <a:t>blood type </a:t>
            </a:r>
          </a:p>
          <a:p>
            <a:r>
              <a:rPr lang="en-US" dirty="0">
                <a:solidFill>
                  <a:schemeClr val="bg1">
                    <a:lumMod val="50000"/>
                  </a:schemeClr>
                </a:solidFill>
              </a:rPr>
              <a:t>tissue type</a:t>
            </a:r>
          </a:p>
          <a:p>
            <a:r>
              <a:rPr lang="en-US" dirty="0">
                <a:solidFill>
                  <a:schemeClr val="bg1">
                    <a:lumMod val="50000"/>
                  </a:schemeClr>
                </a:solidFill>
              </a:rPr>
              <a:t>height and weight of transplant candidate</a:t>
            </a:r>
          </a:p>
          <a:p>
            <a:r>
              <a:rPr lang="en-US" dirty="0">
                <a:solidFill>
                  <a:schemeClr val="bg1">
                    <a:lumMod val="50000"/>
                  </a:schemeClr>
                </a:solidFill>
              </a:rPr>
              <a:t>size of donated organ</a:t>
            </a:r>
          </a:p>
          <a:p>
            <a:r>
              <a:rPr lang="en-US" dirty="0">
                <a:solidFill>
                  <a:schemeClr val="bg1">
                    <a:lumMod val="50000"/>
                  </a:schemeClr>
                </a:solidFill>
              </a:rPr>
              <a:t>medical urgency</a:t>
            </a:r>
          </a:p>
          <a:p>
            <a:r>
              <a:rPr lang="en-US" dirty="0">
                <a:solidFill>
                  <a:schemeClr val="bg1">
                    <a:lumMod val="50000"/>
                  </a:schemeClr>
                </a:solidFill>
              </a:rPr>
              <a:t>time on the waiting list</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5" name="Text Placeholder 2">
            <a:extLst>
              <a:ext uri="{FF2B5EF4-FFF2-40B4-BE49-F238E27FC236}">
                <a16:creationId xmlns:a16="http://schemas.microsoft.com/office/drawing/2014/main" id="{DE134460-7BF6-8944-8E91-AD636F343B04}"/>
              </a:ext>
            </a:extLst>
          </p:cNvPr>
          <p:cNvSpPr txBox="1">
            <a:spLocks/>
          </p:cNvSpPr>
          <p:nvPr/>
        </p:nvSpPr>
        <p:spPr>
          <a:xfrm>
            <a:off x="4803494" y="1261700"/>
            <a:ext cx="3554356" cy="357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9pPr>
          </a:lstStyle>
          <a:p>
            <a:r>
              <a:rPr lang="en-US" dirty="0"/>
              <a:t>the distance between the donor's hospital and the potential donor organ</a:t>
            </a:r>
          </a:p>
        </p:txBody>
      </p:sp>
      <p:sp>
        <p:nvSpPr>
          <p:cNvPr id="6" name="TextBox 5">
            <a:extLst>
              <a:ext uri="{FF2B5EF4-FFF2-40B4-BE49-F238E27FC236}">
                <a16:creationId xmlns:a16="http://schemas.microsoft.com/office/drawing/2014/main" id="{3FF8A06D-ADBD-9046-8B62-CFC42104F602}"/>
              </a:ext>
            </a:extLst>
          </p:cNvPr>
          <p:cNvSpPr txBox="1"/>
          <p:nvPr/>
        </p:nvSpPr>
        <p:spPr>
          <a:xfrm>
            <a:off x="786150" y="4749851"/>
            <a:ext cx="6388287" cy="307777"/>
          </a:xfrm>
          <a:prstGeom prst="rect">
            <a:avLst/>
          </a:prstGeom>
          <a:noFill/>
        </p:spPr>
        <p:txBody>
          <a:bodyPr wrap="none" rtlCol="0">
            <a:spAutoFit/>
          </a:bodyPr>
          <a:lstStyle/>
          <a:p>
            <a:r>
              <a:rPr lang="en-US" dirty="0"/>
              <a:t>https://</a:t>
            </a:r>
            <a:r>
              <a:rPr lang="en-US" dirty="0" err="1"/>
              <a:t>optn.transplant.hrsa.gov</a:t>
            </a:r>
            <a:r>
              <a:rPr lang="en-US" dirty="0"/>
              <a:t>/learn/about-transplantation/transplant-process/</a:t>
            </a:r>
          </a:p>
        </p:txBody>
      </p:sp>
    </p:spTree>
    <p:extLst>
      <p:ext uri="{BB962C8B-B14F-4D97-AF65-F5344CB8AC3E}">
        <p14:creationId xmlns:p14="http://schemas.microsoft.com/office/powerpoint/2010/main" val="3310777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extBox 3">
            <a:extLst>
              <a:ext uri="{FF2B5EF4-FFF2-40B4-BE49-F238E27FC236}">
                <a16:creationId xmlns:a16="http://schemas.microsoft.com/office/drawing/2014/main" id="{4C22068D-F804-E244-BC42-CDC8DFB9958F}"/>
              </a:ext>
            </a:extLst>
          </p:cNvPr>
          <p:cNvSpPr txBox="1"/>
          <p:nvPr/>
        </p:nvSpPr>
        <p:spPr>
          <a:xfrm>
            <a:off x="786150" y="4749851"/>
            <a:ext cx="3018775" cy="307777"/>
          </a:xfrm>
          <a:prstGeom prst="rect">
            <a:avLst/>
          </a:prstGeom>
          <a:noFill/>
        </p:spPr>
        <p:txBody>
          <a:bodyPr wrap="none" rtlCol="0">
            <a:spAutoFit/>
          </a:bodyPr>
          <a:lstStyle/>
          <a:p>
            <a:r>
              <a:rPr lang="en-US" dirty="0"/>
              <a:t>https://</a:t>
            </a:r>
            <a:r>
              <a:rPr lang="en-US" dirty="0" err="1"/>
              <a:t>unos.org</a:t>
            </a:r>
            <a:r>
              <a:rPr lang="en-US" dirty="0"/>
              <a:t>/community/regions/</a:t>
            </a:r>
          </a:p>
        </p:txBody>
      </p:sp>
      <p:pic>
        <p:nvPicPr>
          <p:cNvPr id="1025" name="Picture 1" descr="UNOS Regions | Organ Transplant Regional Resources">
            <a:extLst>
              <a:ext uri="{FF2B5EF4-FFF2-40B4-BE49-F238E27FC236}">
                <a16:creationId xmlns:a16="http://schemas.microsoft.com/office/drawing/2014/main" id="{13BD7000-60A9-4C4C-9B1D-46B55A044D3E}"/>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956123" y="1192193"/>
            <a:ext cx="5023412" cy="3020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401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dirty="0"/>
              <a:t>The average time frame for waiting can be </a:t>
            </a:r>
            <a:r>
              <a:rPr lang="en" dirty="0">
                <a:solidFill>
                  <a:srgbClr val="FF0000"/>
                </a:solidFill>
              </a:rPr>
              <a:t>3-5 years </a:t>
            </a:r>
            <a:r>
              <a:rPr lang="en" dirty="0"/>
              <a:t>at most centers and </a:t>
            </a:r>
            <a:r>
              <a:rPr lang="en" dirty="0">
                <a:solidFill>
                  <a:srgbClr val="FF0000"/>
                </a:solidFill>
              </a:rPr>
              <a:t>even longer</a:t>
            </a:r>
            <a:r>
              <a:rPr lang="en" dirty="0"/>
              <a:t> in some geographical </a:t>
            </a:r>
            <a:r>
              <a:rPr lang="en" dirty="0">
                <a:solidFill>
                  <a:srgbClr val="FF0000"/>
                </a:solidFill>
              </a:rPr>
              <a:t>regions</a:t>
            </a:r>
            <a:r>
              <a:rPr lang="en" dirty="0"/>
              <a:t>.</a:t>
            </a:r>
            <a:endParaRPr dirty="0"/>
          </a:p>
        </p:txBody>
      </p:sp>
      <p:sp>
        <p:nvSpPr>
          <p:cNvPr id="105" name="Google Shape;105;p16"/>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dirty="0"/>
          </a:p>
        </p:txBody>
      </p:sp>
      <p:sp>
        <p:nvSpPr>
          <p:cNvPr id="4" name="TextBox 3">
            <a:extLst>
              <a:ext uri="{FF2B5EF4-FFF2-40B4-BE49-F238E27FC236}">
                <a16:creationId xmlns:a16="http://schemas.microsoft.com/office/drawing/2014/main" id="{B4086056-DC09-FA4C-A5C4-2E29864F910F}"/>
              </a:ext>
            </a:extLst>
          </p:cNvPr>
          <p:cNvSpPr txBox="1"/>
          <p:nvPr/>
        </p:nvSpPr>
        <p:spPr>
          <a:xfrm>
            <a:off x="531507" y="4595955"/>
            <a:ext cx="4443845" cy="307777"/>
          </a:xfrm>
          <a:prstGeom prst="rect">
            <a:avLst/>
          </a:prstGeom>
          <a:noFill/>
        </p:spPr>
        <p:txBody>
          <a:bodyPr wrap="none" rtlCol="0">
            <a:spAutoFit/>
          </a:bodyPr>
          <a:lstStyle/>
          <a:p>
            <a:r>
              <a:rPr lang="en-US" dirty="0"/>
              <a:t>https://</a:t>
            </a:r>
            <a:r>
              <a:rPr lang="en-US" dirty="0" err="1"/>
              <a:t>www.kidney.org</a:t>
            </a:r>
            <a:r>
              <a:rPr lang="en-US" dirty="0"/>
              <a:t>/</a:t>
            </a:r>
            <a:r>
              <a:rPr lang="en-US" dirty="0" err="1"/>
              <a:t>atoz</a:t>
            </a:r>
            <a:r>
              <a:rPr lang="en-US" dirty="0"/>
              <a:t>/content/transplant-waitlist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Disclaimer</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
        <p:nvSpPr>
          <p:cNvPr id="8" name="Text Placeholder 7">
            <a:extLst>
              <a:ext uri="{FF2B5EF4-FFF2-40B4-BE49-F238E27FC236}">
                <a16:creationId xmlns:a16="http://schemas.microsoft.com/office/drawing/2014/main" id="{2FDC62BC-B043-DB4A-904F-4491C9456295}"/>
              </a:ext>
            </a:extLst>
          </p:cNvPr>
          <p:cNvSpPr>
            <a:spLocks noGrp="1"/>
          </p:cNvSpPr>
          <p:nvPr>
            <p:ph type="body" idx="1"/>
          </p:nvPr>
        </p:nvSpPr>
        <p:spPr/>
        <p:txBody>
          <a:bodyPr/>
          <a:lstStyle/>
          <a:p>
            <a:pPr marL="76200" indent="0">
              <a:buNone/>
            </a:pPr>
            <a:r>
              <a:rPr lang="en-US" sz="2000" dirty="0"/>
              <a:t>“The data reported here have been supplied by the United Network for Organ Sharing (UNOS) as the contractor for the Organ Procurement and Transplantation Network (OPTN). The interpretation and reporting of these data are the responsibility of the author(s) and in no way should be seen as an official policy of or interpretation by the OPTN or the U.S. Government.”</a:t>
            </a:r>
          </a:p>
          <a:p>
            <a:pPr marL="76200" indent="0">
              <a:buNone/>
            </a:pPr>
            <a:endParaRPr lang="en-US" sz="2000" dirty="0"/>
          </a:p>
          <a:p>
            <a:pPr marL="76200" indent="0">
              <a:buNone/>
            </a:pPr>
            <a:r>
              <a:rPr lang="en-US" sz="2000" dirty="0"/>
              <a:t>This research was performed based on OPTN data as of July 15, 2021.</a:t>
            </a:r>
          </a:p>
          <a:p>
            <a:endParaRPr lang="en-US" sz="2000" dirty="0"/>
          </a:p>
        </p:txBody>
      </p:sp>
    </p:spTree>
    <p:extLst>
      <p:ext uri="{BB962C8B-B14F-4D97-AF65-F5344CB8AC3E}">
        <p14:creationId xmlns:p14="http://schemas.microsoft.com/office/powerpoint/2010/main" val="3970672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5" name="Text Placeholder 4">
            <a:extLst>
              <a:ext uri="{FF2B5EF4-FFF2-40B4-BE49-F238E27FC236}">
                <a16:creationId xmlns:a16="http://schemas.microsoft.com/office/drawing/2014/main" id="{9EBF5860-2F5B-9A4F-9357-25B866F1E692}"/>
              </a:ext>
            </a:extLst>
          </p:cNvPr>
          <p:cNvSpPr>
            <a:spLocks noGrp="1"/>
          </p:cNvSpPr>
          <p:nvPr>
            <p:ph type="body" idx="1"/>
          </p:nvPr>
        </p:nvSpPr>
        <p:spPr>
          <a:xfrm>
            <a:off x="786150" y="2014054"/>
            <a:ext cx="3606959" cy="3573600"/>
          </a:xfrm>
        </p:spPr>
        <p:txBody>
          <a:bodyPr/>
          <a:lstStyle/>
          <a:p>
            <a:r>
              <a:rPr lang="en-US" dirty="0"/>
              <a:t>Steady rise in organ waitlist registration</a:t>
            </a:r>
          </a:p>
          <a:p>
            <a:r>
              <a:rPr lang="en-US" dirty="0"/>
              <a:t>2020 drop (COVID?)</a:t>
            </a:r>
          </a:p>
          <a:p>
            <a:pPr marL="76200" indent="0">
              <a:buNone/>
            </a:pPr>
            <a:endParaRPr lang="en-US" dirty="0"/>
          </a:p>
        </p:txBody>
      </p:sp>
      <p:pic>
        <p:nvPicPr>
          <p:cNvPr id="7" name="Picture 6">
            <a:extLst>
              <a:ext uri="{FF2B5EF4-FFF2-40B4-BE49-F238E27FC236}">
                <a16:creationId xmlns:a16="http://schemas.microsoft.com/office/drawing/2014/main" id="{F3672ED3-5B1A-0245-92C5-569550737B45}"/>
              </a:ext>
            </a:extLst>
          </p:cNvPr>
          <p:cNvPicPr/>
          <p:nvPr/>
        </p:nvPicPr>
        <p:blipFill>
          <a:blip r:embed="rId2"/>
          <a:stretch>
            <a:fillRect/>
          </a:stretch>
        </p:blipFill>
        <p:spPr>
          <a:xfrm>
            <a:off x="4393109" y="1663884"/>
            <a:ext cx="4559975" cy="2769231"/>
          </a:xfrm>
          <a:prstGeom prst="rect">
            <a:avLst/>
          </a:prstGeom>
        </p:spPr>
      </p:pic>
    </p:spTree>
    <p:extLst>
      <p:ext uri="{BB962C8B-B14F-4D97-AF65-F5344CB8AC3E}">
        <p14:creationId xmlns:p14="http://schemas.microsoft.com/office/powerpoint/2010/main" val="1493925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Regional Difference</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8" name="Picture 7">
            <a:extLst>
              <a:ext uri="{FF2B5EF4-FFF2-40B4-BE49-F238E27FC236}">
                <a16:creationId xmlns:a16="http://schemas.microsoft.com/office/drawing/2014/main" id="{2520A22E-C157-054C-BE4A-DEA8182A575D}"/>
              </a:ext>
            </a:extLst>
          </p:cNvPr>
          <p:cNvPicPr/>
          <p:nvPr/>
        </p:nvPicPr>
        <p:blipFill>
          <a:blip r:embed="rId3"/>
          <a:stretch>
            <a:fillRect/>
          </a:stretch>
        </p:blipFill>
        <p:spPr>
          <a:xfrm>
            <a:off x="786150" y="1112000"/>
            <a:ext cx="4363656" cy="1900293"/>
          </a:xfrm>
          <a:prstGeom prst="rect">
            <a:avLst/>
          </a:prstGeom>
        </p:spPr>
      </p:pic>
      <p:pic>
        <p:nvPicPr>
          <p:cNvPr id="9" name="Picture 8">
            <a:extLst>
              <a:ext uri="{FF2B5EF4-FFF2-40B4-BE49-F238E27FC236}">
                <a16:creationId xmlns:a16="http://schemas.microsoft.com/office/drawing/2014/main" id="{5AE799CE-0BDC-BB45-BD94-5C311A474DE1}"/>
              </a:ext>
            </a:extLst>
          </p:cNvPr>
          <p:cNvPicPr/>
          <p:nvPr/>
        </p:nvPicPr>
        <p:blipFill>
          <a:blip r:embed="rId4"/>
          <a:stretch>
            <a:fillRect/>
          </a:stretch>
        </p:blipFill>
        <p:spPr>
          <a:xfrm>
            <a:off x="786150" y="3012293"/>
            <a:ext cx="4363656" cy="1895778"/>
          </a:xfrm>
          <a:prstGeom prst="rect">
            <a:avLst/>
          </a:prstGeom>
        </p:spPr>
      </p:pic>
      <p:sp>
        <p:nvSpPr>
          <p:cNvPr id="10" name="Text Placeholder 2">
            <a:extLst>
              <a:ext uri="{FF2B5EF4-FFF2-40B4-BE49-F238E27FC236}">
                <a16:creationId xmlns:a16="http://schemas.microsoft.com/office/drawing/2014/main" id="{4665BB78-D209-5444-8B05-78624E587536}"/>
              </a:ext>
            </a:extLst>
          </p:cNvPr>
          <p:cNvSpPr txBox="1">
            <a:spLocks/>
          </p:cNvSpPr>
          <p:nvPr/>
        </p:nvSpPr>
        <p:spPr>
          <a:xfrm>
            <a:off x="5312780" y="1112000"/>
            <a:ext cx="3554356" cy="357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9pPr>
          </a:lstStyle>
          <a:p>
            <a:r>
              <a:rPr lang="en-US" dirty="0"/>
              <a:t>DE : 0.287</a:t>
            </a:r>
          </a:p>
          <a:p>
            <a:r>
              <a:rPr lang="en-US" dirty="0"/>
              <a:t>CA : 0.338</a:t>
            </a:r>
          </a:p>
          <a:p>
            <a:r>
              <a:rPr lang="en-US" dirty="0"/>
              <a:t>OH : 0.525</a:t>
            </a:r>
          </a:p>
          <a:p>
            <a:r>
              <a:rPr lang="en-US" dirty="0"/>
              <a:t>NE : 0.630</a:t>
            </a:r>
          </a:p>
          <a:p>
            <a:endParaRPr lang="en-US" dirty="0"/>
          </a:p>
          <a:p>
            <a:r>
              <a:rPr lang="en-US" dirty="0">
                <a:solidFill>
                  <a:srgbClr val="00B0F0"/>
                </a:solidFill>
              </a:rPr>
              <a:t>Note the number of people!</a:t>
            </a:r>
          </a:p>
        </p:txBody>
      </p:sp>
    </p:spTree>
    <p:extLst>
      <p:ext uri="{BB962C8B-B14F-4D97-AF65-F5344CB8AC3E}">
        <p14:creationId xmlns:p14="http://schemas.microsoft.com/office/powerpoint/2010/main" val="3242728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0787-714A-814C-A801-406A264710A6}"/>
              </a:ext>
            </a:extLst>
          </p:cNvPr>
          <p:cNvSpPr>
            <a:spLocks noGrp="1"/>
          </p:cNvSpPr>
          <p:nvPr>
            <p:ph type="title"/>
          </p:nvPr>
        </p:nvSpPr>
        <p:spPr/>
        <p:txBody>
          <a:bodyPr/>
          <a:lstStyle/>
          <a:p>
            <a:r>
              <a:rPr lang="en-US" dirty="0"/>
              <a:t>Feature Selections</a:t>
            </a:r>
          </a:p>
        </p:txBody>
      </p:sp>
      <p:sp>
        <p:nvSpPr>
          <p:cNvPr id="4" name="Slide Number Placeholder 3">
            <a:extLst>
              <a:ext uri="{FF2B5EF4-FFF2-40B4-BE49-F238E27FC236}">
                <a16:creationId xmlns:a16="http://schemas.microsoft.com/office/drawing/2014/main" id="{4416C149-875D-6B42-9FC5-0B3F2D45DA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
        <p:nvSpPr>
          <p:cNvPr id="5" name="Text Placeholder 4">
            <a:extLst>
              <a:ext uri="{FF2B5EF4-FFF2-40B4-BE49-F238E27FC236}">
                <a16:creationId xmlns:a16="http://schemas.microsoft.com/office/drawing/2014/main" id="{9EBF5860-2F5B-9A4F-9357-25B866F1E692}"/>
              </a:ext>
            </a:extLst>
          </p:cNvPr>
          <p:cNvSpPr>
            <a:spLocks noGrp="1"/>
          </p:cNvSpPr>
          <p:nvPr>
            <p:ph type="body" idx="1"/>
          </p:nvPr>
        </p:nvSpPr>
        <p:spPr>
          <a:xfrm>
            <a:off x="786151" y="1176251"/>
            <a:ext cx="3183966" cy="3573600"/>
          </a:xfrm>
        </p:spPr>
        <p:txBody>
          <a:bodyPr/>
          <a:lstStyle/>
          <a:p>
            <a:r>
              <a:rPr lang="en-US" dirty="0"/>
              <a:t>Antibody testing</a:t>
            </a:r>
          </a:p>
          <a:p>
            <a:r>
              <a:rPr lang="en-US" dirty="0"/>
              <a:t>Gender</a:t>
            </a:r>
          </a:p>
          <a:p>
            <a:r>
              <a:rPr lang="en-US" dirty="0"/>
              <a:t>Blood type</a:t>
            </a:r>
          </a:p>
          <a:p>
            <a:r>
              <a:rPr lang="en-US" dirty="0"/>
              <a:t>Diabetes</a:t>
            </a:r>
          </a:p>
          <a:p>
            <a:r>
              <a:rPr lang="en-US" dirty="0"/>
              <a:t>Initial BMI</a:t>
            </a:r>
          </a:p>
          <a:p>
            <a:r>
              <a:rPr lang="en-US" dirty="0"/>
              <a:t>Initial height</a:t>
            </a:r>
          </a:p>
          <a:p>
            <a:r>
              <a:rPr lang="en-US" dirty="0"/>
              <a:t>Initial weight</a:t>
            </a:r>
          </a:p>
          <a:p>
            <a:r>
              <a:rPr lang="en-US" dirty="0"/>
              <a:t>Initial age</a:t>
            </a:r>
          </a:p>
        </p:txBody>
      </p:sp>
      <p:sp>
        <p:nvSpPr>
          <p:cNvPr id="6" name="Text Placeholder 4">
            <a:extLst>
              <a:ext uri="{FF2B5EF4-FFF2-40B4-BE49-F238E27FC236}">
                <a16:creationId xmlns:a16="http://schemas.microsoft.com/office/drawing/2014/main" id="{D8FD207B-FD00-424C-9D3B-FB7994896083}"/>
              </a:ext>
            </a:extLst>
          </p:cNvPr>
          <p:cNvSpPr txBox="1">
            <a:spLocks/>
          </p:cNvSpPr>
          <p:nvPr/>
        </p:nvSpPr>
        <p:spPr>
          <a:xfrm>
            <a:off x="4572000" y="1176251"/>
            <a:ext cx="3553428" cy="357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chemeClr val="accent4"/>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chemeClr val="dk1"/>
              </a:buClr>
              <a:buSzPts val="2400"/>
              <a:buFont typeface="Source Sans Pro"/>
              <a:buChar char="■"/>
              <a:defRPr sz="2400" b="0" i="0" u="none" strike="noStrike" cap="none">
                <a:solidFill>
                  <a:schemeClr val="dk1"/>
                </a:solidFill>
                <a:latin typeface="Source Sans Pro"/>
                <a:ea typeface="Source Sans Pro"/>
                <a:cs typeface="Source Sans Pro"/>
                <a:sym typeface="Source Sans Pro"/>
              </a:defRPr>
            </a:lvl9pPr>
          </a:lstStyle>
          <a:p>
            <a:r>
              <a:rPr lang="en-US" dirty="0"/>
              <a:t>State </a:t>
            </a:r>
          </a:p>
          <a:p>
            <a:r>
              <a:rPr lang="en-US" dirty="0"/>
              <a:t>State ratio</a:t>
            </a:r>
          </a:p>
          <a:p>
            <a:r>
              <a:rPr lang="en-US" dirty="0"/>
              <a:t>Survival rate</a:t>
            </a:r>
          </a:p>
          <a:p>
            <a:r>
              <a:rPr lang="en-US" dirty="0"/>
              <a:t>Number of transplants</a:t>
            </a:r>
          </a:p>
          <a:p>
            <a:r>
              <a:rPr lang="en-US" dirty="0"/>
              <a:t>Distance</a:t>
            </a:r>
          </a:p>
          <a:p>
            <a:r>
              <a:rPr lang="en-US" dirty="0"/>
              <a:t>Diagnosis</a:t>
            </a:r>
          </a:p>
        </p:txBody>
      </p:sp>
    </p:spTree>
    <p:extLst>
      <p:ext uri="{BB962C8B-B14F-4D97-AF65-F5344CB8AC3E}">
        <p14:creationId xmlns:p14="http://schemas.microsoft.com/office/powerpoint/2010/main" val="58638614"/>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438</Words>
  <Application>Microsoft Macintosh PowerPoint</Application>
  <PresentationFormat>On-screen Show (16:9)</PresentationFormat>
  <Paragraphs>134</Paragraphs>
  <Slides>15</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Times New Roman</vt:lpstr>
      <vt:lpstr>Source Sans Pro</vt:lpstr>
      <vt:lpstr>Malgun Gothic</vt:lpstr>
      <vt:lpstr>Calibri</vt:lpstr>
      <vt:lpstr>Cambria Math</vt:lpstr>
      <vt:lpstr>Arial</vt:lpstr>
      <vt:lpstr>Roboto Slab</vt:lpstr>
      <vt:lpstr>Cordelia template</vt:lpstr>
      <vt:lpstr>Organ Transplant Analysis</vt:lpstr>
      <vt:lpstr>Introduction</vt:lpstr>
      <vt:lpstr>Introduction</vt:lpstr>
      <vt:lpstr>Introduction</vt:lpstr>
      <vt:lpstr>PowerPoint Presentation</vt:lpstr>
      <vt:lpstr>Disclaimer</vt:lpstr>
      <vt:lpstr>Exploratory Data Analysis</vt:lpstr>
      <vt:lpstr>Regional Difference</vt:lpstr>
      <vt:lpstr>Feature Selections</vt:lpstr>
      <vt:lpstr>Model Selection</vt:lpstr>
      <vt:lpstr>Problems</vt:lpstr>
      <vt:lpstr>PowerPoint Presentation</vt:lpstr>
      <vt:lpstr>Future Direction</vt:lpstr>
      <vt:lpstr>Future Directions</vt:lpstr>
      <vt:lpstr>Thanks!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Organ Transplant Analysis</dc:title>
  <cp:lastModifiedBy>Dae Hyun Kim</cp:lastModifiedBy>
  <cp:revision>7</cp:revision>
  <dcterms:modified xsi:type="dcterms:W3CDTF">2021-10-26T00:43:42Z</dcterms:modified>
</cp:coreProperties>
</file>